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notesSlides/notesSlide46.xml" ContentType="application/vnd.openxmlformats-officedocument.presentationml.notesSlide+xml"/>
  <Override PartName="/ppt/tags/tag15.xml" ContentType="application/vnd.openxmlformats-officedocument.presentationml.tags+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4284" r:id="rId2"/>
    <p:sldMasterId id="2147484330" r:id="rId3"/>
    <p:sldMasterId id="2147484653" r:id="rId4"/>
    <p:sldMasterId id="2147485124" r:id="rId5"/>
  </p:sldMasterIdLst>
  <p:notesMasterIdLst>
    <p:notesMasterId r:id="rId56"/>
  </p:notesMasterIdLst>
  <p:handoutMasterIdLst>
    <p:handoutMasterId r:id="rId57"/>
  </p:handoutMasterIdLst>
  <p:sldIdLst>
    <p:sldId id="733" r:id="rId6"/>
    <p:sldId id="656" r:id="rId7"/>
    <p:sldId id="657" r:id="rId8"/>
    <p:sldId id="760" r:id="rId9"/>
    <p:sldId id="763" r:id="rId10"/>
    <p:sldId id="764" r:id="rId11"/>
    <p:sldId id="743" r:id="rId12"/>
    <p:sldId id="508" r:id="rId13"/>
    <p:sldId id="590" r:id="rId14"/>
    <p:sldId id="558" r:id="rId15"/>
    <p:sldId id="560" r:id="rId16"/>
    <p:sldId id="570" r:id="rId17"/>
    <p:sldId id="744" r:id="rId18"/>
    <p:sldId id="745" r:id="rId19"/>
    <p:sldId id="746" r:id="rId20"/>
    <p:sldId id="519" r:id="rId21"/>
    <p:sldId id="593" r:id="rId22"/>
    <p:sldId id="591" r:id="rId23"/>
    <p:sldId id="624" r:id="rId24"/>
    <p:sldId id="762" r:id="rId25"/>
    <p:sldId id="437" r:id="rId26"/>
    <p:sldId id="730" r:id="rId27"/>
    <p:sldId id="438" r:id="rId28"/>
    <p:sldId id="647" r:id="rId29"/>
    <p:sldId id="719" r:id="rId30"/>
    <p:sldId id="720" r:id="rId31"/>
    <p:sldId id="681" r:id="rId32"/>
    <p:sldId id="761" r:id="rId33"/>
    <p:sldId id="735" r:id="rId34"/>
    <p:sldId id="638" r:id="rId35"/>
    <p:sldId id="696" r:id="rId36"/>
    <p:sldId id="698" r:id="rId37"/>
    <p:sldId id="726" r:id="rId38"/>
    <p:sldId id="655" r:id="rId39"/>
    <p:sldId id="731" r:id="rId40"/>
    <p:sldId id="627" r:id="rId41"/>
    <p:sldId id="758" r:id="rId42"/>
    <p:sldId id="629" r:id="rId43"/>
    <p:sldId id="628" r:id="rId44"/>
    <p:sldId id="641" r:id="rId45"/>
    <p:sldId id="642" r:id="rId46"/>
    <p:sldId id="643" r:id="rId47"/>
    <p:sldId id="596" r:id="rId48"/>
    <p:sldId id="597" r:id="rId49"/>
    <p:sldId id="488" r:id="rId50"/>
    <p:sldId id="668" r:id="rId51"/>
    <p:sldId id="669" r:id="rId52"/>
    <p:sldId id="734" r:id="rId53"/>
    <p:sldId id="736" r:id="rId54"/>
    <p:sldId id="448" r:id="rId55"/>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00"/>
    <a:srgbClr val="FFFF99"/>
    <a:srgbClr val="FFCCFF"/>
    <a:srgbClr val="003399"/>
    <a:srgbClr val="FFCCCC"/>
    <a:srgbClr val="FFE07D"/>
    <a:srgbClr val="B1F1D4"/>
    <a:srgbClr val="FFF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67520" autoAdjust="0"/>
  </p:normalViewPr>
  <p:slideViewPr>
    <p:cSldViewPr>
      <p:cViewPr varScale="1">
        <p:scale>
          <a:sx n="77" d="100"/>
          <a:sy n="77" d="100"/>
        </p:scale>
        <p:origin x="25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2"/>
    </p:cViewPr>
  </p:sorterViewPr>
  <p:notesViewPr>
    <p:cSldViewPr>
      <p:cViewPr varScale="1">
        <p:scale>
          <a:sx n="80" d="100"/>
          <a:sy n="80" d="100"/>
        </p:scale>
        <p:origin x="4014"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00B050"/>
            </a:solidFill>
            <a:ln>
              <a:solidFill>
                <a:schemeClr val="tx2"/>
              </a:solidFill>
            </a:ln>
          </c:spPr>
          <c:invertIfNegative val="0"/>
          <c:dLbls>
            <c:dLbl>
              <c:idx val="0"/>
              <c:layout>
                <c:manualLayout>
                  <c:x val="2.9352414097386552E-3"/>
                  <c:y val="-0.2129629629629629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CA-437A-BBA1-C6A91D0E7AA0}"/>
                </c:ext>
              </c:extLst>
            </c:dLbl>
            <c:dLbl>
              <c:idx val="1"/>
              <c:layout>
                <c:manualLayout>
                  <c:x val="0"/>
                  <c:y val="-0.1574074074074074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A-437A-BBA1-C6A91D0E7AA0}"/>
                </c:ext>
              </c:extLst>
            </c:dLbl>
            <c:dLbl>
              <c:idx val="2"/>
              <c:layout>
                <c:manualLayout>
                  <c:x val="-1.4676207048693343E-3"/>
                  <c:y val="-0.1697530864197530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A-437A-BBA1-C6A91D0E7AA0}"/>
                </c:ext>
              </c:extLst>
            </c:dLbl>
            <c:dLbl>
              <c:idx val="3"/>
              <c:layout>
                <c:manualLayout>
                  <c:x val="2.9352414097386687E-3"/>
                  <c:y val="-0.1759264119762807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CA-437A-BBA1-C6A91D0E7AA0}"/>
                </c:ext>
              </c:extLst>
            </c:dLbl>
            <c:dLbl>
              <c:idx val="4"/>
              <c:layout>
                <c:manualLayout>
                  <c:x val="0"/>
                  <c:y val="-0.1820987654320987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CA-437A-BBA1-C6A91D0E7AA0}"/>
                </c:ext>
              </c:extLst>
            </c:dLbl>
            <c:dLbl>
              <c:idx val="5"/>
              <c:layout>
                <c:manualLayout>
                  <c:x val="5.8704828194773373E-3"/>
                  <c:y val="-0.2006172839506172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CA-437A-BBA1-C6A91D0E7AA0}"/>
                </c:ext>
              </c:extLst>
            </c:dLbl>
            <c:dLbl>
              <c:idx val="6"/>
              <c:layout>
                <c:manualLayout>
                  <c:x val="2.9352414097386687E-3"/>
                  <c:y val="-0.2160493827160493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CA-437A-BBA1-C6A91D0E7AA0}"/>
                </c:ext>
              </c:extLst>
            </c:dLbl>
            <c:dLbl>
              <c:idx val="7"/>
              <c:layout>
                <c:manualLayout>
                  <c:x val="0"/>
                  <c:y val="-0.23148148148148145"/>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CA-437A-BBA1-C6A91D0E7AA0}"/>
                </c:ext>
              </c:extLst>
            </c:dLbl>
            <c:dLbl>
              <c:idx val="8"/>
              <c:layout>
                <c:manualLayout>
                  <c:x val="4.4028621146080032E-3"/>
                  <c:y val="-0.23765432098765432"/>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CA-437A-BBA1-C6A91D0E7AA0}"/>
                </c:ext>
              </c:extLst>
            </c:dLbl>
            <c:dLbl>
              <c:idx val="9"/>
              <c:layout>
                <c:manualLayout>
                  <c:x val="1.4676207048693343E-3"/>
                  <c:y val="-0.2561728395061728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CA-437A-BBA1-C6A91D0E7AA0}"/>
                </c:ext>
              </c:extLst>
            </c:dLbl>
            <c:dLbl>
              <c:idx val="10"/>
              <c:layout>
                <c:manualLayout>
                  <c:x val="7.3381035243466723E-3"/>
                  <c:y val="-0.2746913580246913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CA-437A-BBA1-C6A91D0E7AA0}"/>
                </c:ext>
              </c:extLst>
            </c:dLbl>
            <c:dLbl>
              <c:idx val="11"/>
              <c:layout>
                <c:manualLayout>
                  <c:x val="4.4028621146078957E-3"/>
                  <c:y val="-0.2438271604938271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CA-437A-BBA1-C6A91D0E7AA0}"/>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Sheet1!$B$2:$B$13</c:f>
              <c:numCache>
                <c:formatCode>0.00</c:formatCode>
                <c:ptCount val="12"/>
                <c:pt idx="0">
                  <c:v>37.22</c:v>
                </c:pt>
                <c:pt idx="1">
                  <c:v>26.62</c:v>
                </c:pt>
                <c:pt idx="2">
                  <c:v>33.71</c:v>
                </c:pt>
                <c:pt idx="3">
                  <c:v>39.68</c:v>
                </c:pt>
                <c:pt idx="4">
                  <c:v>41.5</c:v>
                </c:pt>
                <c:pt idx="5">
                  <c:v>43.75</c:v>
                </c:pt>
                <c:pt idx="6">
                  <c:v>46.96</c:v>
                </c:pt>
                <c:pt idx="7">
                  <c:v>50.91</c:v>
                </c:pt>
                <c:pt idx="8">
                  <c:v>56.5</c:v>
                </c:pt>
                <c:pt idx="9">
                  <c:v>59.92</c:v>
                </c:pt>
                <c:pt idx="10">
                  <c:v>65.33</c:v>
                </c:pt>
                <c:pt idx="11">
                  <c:v>56.63</c:v>
                </c:pt>
              </c:numCache>
            </c:numRef>
          </c:val>
          <c:extLst>
            <c:ext xmlns:c16="http://schemas.microsoft.com/office/drawing/2014/chart" uri="{C3380CC4-5D6E-409C-BE32-E72D297353CC}">
              <c16:uniqueId val="{0000000C-1CCA-437A-BBA1-C6A91D0E7AA0}"/>
            </c:ext>
          </c:extLst>
        </c:ser>
        <c:ser>
          <c:idx val="1"/>
          <c:order val="1"/>
          <c:tx>
            <c:strRef>
              <c:f>Sheet1!$C$1</c:f>
              <c:strCache>
                <c:ptCount val="1"/>
                <c:pt idx="0">
                  <c:v>系列 2</c:v>
                </c:pt>
              </c:strCache>
            </c:strRef>
          </c:tx>
          <c:spPr>
            <a:noFill/>
            <a:ln>
              <a:solidFill>
                <a:schemeClr val="bg2">
                  <a:lumMod val="50000"/>
                </a:schemeClr>
              </a:solidFill>
            </a:ln>
          </c:spPr>
          <c:invertIfNegative val="0"/>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Sheet1!$C$2:$C$13</c:f>
              <c:numCache>
                <c:formatCode>0.00</c:formatCode>
                <c:ptCount val="12"/>
                <c:pt idx="0">
                  <c:v>62.78</c:v>
                </c:pt>
                <c:pt idx="1">
                  <c:v>73.38</c:v>
                </c:pt>
                <c:pt idx="2">
                  <c:v>66.289999999999992</c:v>
                </c:pt>
                <c:pt idx="3">
                  <c:v>60.32</c:v>
                </c:pt>
                <c:pt idx="4">
                  <c:v>58.5</c:v>
                </c:pt>
                <c:pt idx="5">
                  <c:v>56.25</c:v>
                </c:pt>
                <c:pt idx="6">
                  <c:v>53.04</c:v>
                </c:pt>
                <c:pt idx="7">
                  <c:v>49.09</c:v>
                </c:pt>
                <c:pt idx="8">
                  <c:v>43.5</c:v>
                </c:pt>
                <c:pt idx="9">
                  <c:v>40.08</c:v>
                </c:pt>
                <c:pt idx="10">
                  <c:v>34.67</c:v>
                </c:pt>
                <c:pt idx="11">
                  <c:v>43.37</c:v>
                </c:pt>
              </c:numCache>
            </c:numRef>
          </c:val>
          <c:extLst>
            <c:ext xmlns:c16="http://schemas.microsoft.com/office/drawing/2014/chart" uri="{C3380CC4-5D6E-409C-BE32-E72D297353CC}">
              <c16:uniqueId val="{0000000D-1CCA-437A-BBA1-C6A91D0E7AA0}"/>
            </c:ext>
          </c:extLst>
        </c:ser>
        <c:dLbls>
          <c:showLegendKey val="0"/>
          <c:showVal val="0"/>
          <c:showCatName val="0"/>
          <c:showSerName val="0"/>
          <c:showPercent val="0"/>
          <c:showBubbleSize val="0"/>
        </c:dLbls>
        <c:gapWidth val="150"/>
        <c:shape val="cylinder"/>
        <c:axId val="169995488"/>
        <c:axId val="1"/>
        <c:axId val="0"/>
      </c:bar3DChart>
      <c:catAx>
        <c:axId val="16999548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numFmt formatCode="0.00" sourceLinked="1"/>
        <c:majorTickMark val="out"/>
        <c:minorTickMark val="none"/>
        <c:tickLblPos val="nextTo"/>
        <c:crossAx val="169995488"/>
        <c:crosses val="autoZero"/>
        <c:crossBetween val="between"/>
      </c:valAx>
      <c:spPr>
        <a:noFill/>
        <a:ln w="25357">
          <a:noFill/>
        </a:ln>
      </c:spPr>
    </c:plotArea>
    <c:plotVisOnly val="1"/>
    <c:dispBlanksAs val="gap"/>
    <c:showDLblsOverMax val="0"/>
  </c:chart>
  <c:txPr>
    <a:bodyPr/>
    <a:lstStyle/>
    <a:p>
      <a:pPr>
        <a:defRPr sz="1766"/>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E6E0-8B21-4C7D-A2D4-9B03AF90003D}"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kumimoji="1" lang="ja-JP" altLang="en-US"/>
        </a:p>
      </dgm:t>
    </dgm:pt>
    <dgm:pt modelId="{4FFFA3F5-4199-447D-9E73-04CF0880A48B}">
      <dgm:prSet phldrT="[テキスト]" custT="1"/>
      <dgm:spPr/>
      <dgm:t>
        <a:bodyPr/>
        <a:lstStyle/>
        <a:p>
          <a:r>
            <a:rPr kumimoji="1" lang="ja-JP" altLang="en-US" sz="1600" dirty="0">
              <a:latin typeface="+mn-ea"/>
              <a:ea typeface="+mn-ea"/>
              <a:cs typeface="メイリオ" pitchFamily="50" charset="-128"/>
            </a:rPr>
            <a:t>  　　　　　　</a:t>
          </a:r>
          <a:r>
            <a:rPr lang="ja-JP" altLang="en-US" sz="1600" dirty="0">
              <a:solidFill>
                <a:srgbClr val="000000"/>
              </a:solidFill>
              <a:latin typeface="+mn-ea"/>
              <a:ea typeface="+mn-ea"/>
              <a:cs typeface="メイリオ" pitchFamily="50" charset="-128"/>
              <a:sym typeface="ＭＳ Ｐゴシック" pitchFamily="50" charset="-128"/>
            </a:rPr>
            <a:t>　　　　　　　　学校・図書館</a:t>
          </a:r>
          <a:endParaRPr kumimoji="1" lang="ja-JP" altLang="en-US" sz="1600" dirty="0">
            <a:latin typeface="+mn-ea"/>
            <a:ea typeface="+mn-ea"/>
            <a:cs typeface="メイリオ" pitchFamily="50" charset="-128"/>
          </a:endParaRPr>
        </a:p>
      </dgm:t>
    </dgm:pt>
    <dgm:pt modelId="{6B846906-ADC2-44B2-9633-63138C6FD5FC}" type="parTrans" cxnId="{6DB9F19A-DEB5-4EE0-B9BF-7F0DE75FB71B}">
      <dgm:prSet/>
      <dgm:spPr/>
      <dgm:t>
        <a:bodyPr/>
        <a:lstStyle/>
        <a:p>
          <a:endParaRPr kumimoji="1" lang="ja-JP" altLang="en-US"/>
        </a:p>
      </dgm:t>
    </dgm:pt>
    <dgm:pt modelId="{D946323C-1766-4B2E-893A-78E985EE161F}" type="sibTrans" cxnId="{6DB9F19A-DEB5-4EE0-B9BF-7F0DE75FB71B}">
      <dgm:prSet/>
      <dgm:spPr/>
      <dgm:t>
        <a:bodyPr/>
        <a:lstStyle/>
        <a:p>
          <a:endParaRPr kumimoji="1" lang="ja-JP" altLang="en-US"/>
        </a:p>
      </dgm:t>
    </dgm:pt>
    <dgm:pt modelId="{F3D71741-18AD-4B6A-968F-8E05649816A3}">
      <dgm:prSet phldrT="[テキスト]" custT="1"/>
      <dgm:spPr/>
      <dgm:t>
        <a:bodyPr/>
        <a:lstStyle/>
        <a:p>
          <a:r>
            <a:rPr kumimoji="1" lang="ja-JP" altLang="en-US" sz="1600" dirty="0">
              <a:latin typeface="+mn-ea"/>
              <a:ea typeface="+mn-ea"/>
              <a:cs typeface="メイリオ" pitchFamily="50" charset="-128"/>
            </a:rPr>
            <a:t>　　　　　　</a:t>
          </a:r>
          <a:r>
            <a:rPr lang="ja-JP" altLang="en-US" sz="1600" dirty="0">
              <a:solidFill>
                <a:srgbClr val="000000"/>
              </a:solidFill>
              <a:latin typeface="+mn-ea"/>
              <a:ea typeface="+mn-ea"/>
              <a:cs typeface="メイリオ" pitchFamily="50" charset="-128"/>
              <a:sym typeface="ＭＳ Ｐゴシック" pitchFamily="50" charset="-128"/>
            </a:rPr>
            <a:t>　　　　　　　　　消防・警察・防衛</a:t>
          </a:r>
          <a:endParaRPr kumimoji="1" lang="ja-JP" altLang="en-US" sz="1600" dirty="0">
            <a:latin typeface="+mn-ea"/>
            <a:ea typeface="+mn-ea"/>
            <a:cs typeface="メイリオ" pitchFamily="50" charset="-128"/>
          </a:endParaRPr>
        </a:p>
      </dgm:t>
    </dgm:pt>
    <dgm:pt modelId="{4F63617C-DB21-48A9-8521-37A367D5C113}" type="parTrans" cxnId="{36180BF0-11D8-4538-9A23-0F9B607769B5}">
      <dgm:prSet/>
      <dgm:spPr/>
      <dgm:t>
        <a:bodyPr/>
        <a:lstStyle/>
        <a:p>
          <a:endParaRPr kumimoji="1" lang="ja-JP" altLang="en-US"/>
        </a:p>
      </dgm:t>
    </dgm:pt>
    <dgm:pt modelId="{35E03C4E-954D-4302-8DB0-682EC1BEF741}" type="sibTrans" cxnId="{36180BF0-11D8-4538-9A23-0F9B607769B5}">
      <dgm:prSet/>
      <dgm:spPr/>
      <dgm:t>
        <a:bodyPr/>
        <a:lstStyle/>
        <a:p>
          <a:endParaRPr kumimoji="1" lang="ja-JP" altLang="en-US"/>
        </a:p>
      </dgm:t>
    </dgm:pt>
    <dgm:pt modelId="{E5BCACD9-BC5A-4C11-9637-4C481E76D721}">
      <dgm:prSet phldrT="[テキスト]" custT="1"/>
      <dgm:spPr/>
      <dgm:t>
        <a:bodyPr/>
        <a:lstStyle/>
        <a:p>
          <a:r>
            <a:rPr kumimoji="1" lang="ja-JP" altLang="en-US" sz="1600" dirty="0">
              <a:latin typeface="+mn-ea"/>
              <a:ea typeface="+mn-ea"/>
              <a:cs typeface="メイリオ" pitchFamily="50" charset="-128"/>
            </a:rPr>
            <a:t>　　　　　 　　　　　　　　　　　医療・介護・年金・子育て</a:t>
          </a:r>
        </a:p>
      </dgm:t>
    </dgm:pt>
    <dgm:pt modelId="{370DFC5C-8A28-41B1-AF25-2E36DCB4DC0E}" type="parTrans" cxnId="{E3C9008A-AA6E-45E4-83A0-9FA2EA2E0068}">
      <dgm:prSet/>
      <dgm:spPr/>
      <dgm:t>
        <a:bodyPr/>
        <a:lstStyle/>
        <a:p>
          <a:endParaRPr kumimoji="1" lang="ja-JP" altLang="en-US"/>
        </a:p>
      </dgm:t>
    </dgm:pt>
    <dgm:pt modelId="{1CE1AFD1-F64D-4433-9782-CCE6BC367955}" type="sibTrans" cxnId="{E3C9008A-AA6E-45E4-83A0-9FA2EA2E0068}">
      <dgm:prSet/>
      <dgm:spPr/>
      <dgm:t>
        <a:bodyPr/>
        <a:lstStyle/>
        <a:p>
          <a:endParaRPr kumimoji="1" lang="ja-JP" altLang="en-US"/>
        </a:p>
      </dgm:t>
    </dgm:pt>
    <dgm:pt modelId="{771B3045-6A29-45DA-8FD2-D5ECA34752BB}">
      <dgm:prSet phldrT="[テキスト]" custT="1"/>
      <dgm:spPr/>
      <dgm:t>
        <a:bodyPr/>
        <a:lstStyle/>
        <a:p>
          <a:r>
            <a:rPr kumimoji="1" lang="ja-JP" altLang="en-US" sz="1600" dirty="0">
              <a:latin typeface="+mn-ea"/>
              <a:ea typeface="+mn-ea"/>
              <a:cs typeface="メイリオ" pitchFamily="50" charset="-128"/>
            </a:rPr>
            <a:t>　　　　　　　　　　　　　　　　　　　道路・都市計画・インフラ整備</a:t>
          </a:r>
        </a:p>
      </dgm:t>
    </dgm:pt>
    <dgm:pt modelId="{6D4D462E-2C59-46F4-8117-224B02BDCEED}" type="parTrans" cxnId="{EECB7F84-D1B1-4C7D-953F-FA6F6C94A584}">
      <dgm:prSet/>
      <dgm:spPr/>
      <dgm:t>
        <a:bodyPr/>
        <a:lstStyle/>
        <a:p>
          <a:endParaRPr kumimoji="1" lang="ja-JP" altLang="en-US"/>
        </a:p>
      </dgm:t>
    </dgm:pt>
    <dgm:pt modelId="{A7A8F7EB-5961-4243-8C36-69C5D5AB003A}" type="sibTrans" cxnId="{EECB7F84-D1B1-4C7D-953F-FA6F6C94A584}">
      <dgm:prSet/>
      <dgm:spPr/>
      <dgm:t>
        <a:bodyPr/>
        <a:lstStyle/>
        <a:p>
          <a:endParaRPr kumimoji="1" lang="ja-JP" altLang="en-US"/>
        </a:p>
      </dgm:t>
    </dgm:pt>
    <dgm:pt modelId="{81419F02-153C-4CDE-B7C1-328F957F7E8E}">
      <dgm:prSet phldrT="[テキスト]" custT="1"/>
      <dgm:spPr/>
      <dgm:t>
        <a:bodyPr/>
        <a:lstStyle/>
        <a:p>
          <a:r>
            <a:rPr kumimoji="1" lang="ja-JP" altLang="en-US" sz="1600" dirty="0">
              <a:latin typeface="+mn-ea"/>
              <a:ea typeface="+mn-ea"/>
              <a:cs typeface="メイリオ" pitchFamily="50" charset="-128"/>
            </a:rPr>
            <a:t>　　　　　　　　　　　　　　　　　地球温暖化・廃棄物処分</a:t>
          </a:r>
        </a:p>
      </dgm:t>
    </dgm:pt>
    <dgm:pt modelId="{02CE199D-447D-4694-93D2-C2C9AACBA855}" type="parTrans" cxnId="{49FAFE15-8ABF-448E-8B33-62FCA47194EF}">
      <dgm:prSet/>
      <dgm:spPr/>
      <dgm:t>
        <a:bodyPr/>
        <a:lstStyle/>
        <a:p>
          <a:endParaRPr kumimoji="1" lang="ja-JP" altLang="en-US"/>
        </a:p>
      </dgm:t>
    </dgm:pt>
    <dgm:pt modelId="{3A74FD12-C0D5-4E9D-987D-F1BF2BD25ED0}" type="sibTrans" cxnId="{49FAFE15-8ABF-448E-8B33-62FCA47194EF}">
      <dgm:prSet/>
      <dgm:spPr/>
      <dgm:t>
        <a:bodyPr/>
        <a:lstStyle/>
        <a:p>
          <a:endParaRPr kumimoji="1" lang="ja-JP" altLang="en-US"/>
        </a:p>
      </dgm:t>
    </dgm:pt>
    <dgm:pt modelId="{F034B972-2391-4E2C-9B22-EB6D56819C9C}" type="pres">
      <dgm:prSet presAssocID="{C224E6E0-8B21-4C7D-A2D4-9B03AF90003D}" presName="Name0" presStyleCnt="0">
        <dgm:presLayoutVars>
          <dgm:chMax val="7"/>
          <dgm:chPref val="7"/>
          <dgm:dir/>
        </dgm:presLayoutVars>
      </dgm:prSet>
      <dgm:spPr/>
      <dgm:t>
        <a:bodyPr/>
        <a:lstStyle/>
        <a:p>
          <a:endParaRPr kumimoji="1" lang="ja-JP" altLang="en-US"/>
        </a:p>
      </dgm:t>
    </dgm:pt>
    <dgm:pt modelId="{B938C6F7-E82E-44AC-9B46-0E1CE18004A0}" type="pres">
      <dgm:prSet presAssocID="{C224E6E0-8B21-4C7D-A2D4-9B03AF90003D}" presName="Name1" presStyleCnt="0"/>
      <dgm:spPr/>
    </dgm:pt>
    <dgm:pt modelId="{358778A5-96BB-465C-97E1-8495A4CFA051}" type="pres">
      <dgm:prSet presAssocID="{C224E6E0-8B21-4C7D-A2D4-9B03AF90003D}" presName="cycle" presStyleCnt="0"/>
      <dgm:spPr/>
    </dgm:pt>
    <dgm:pt modelId="{7579E4DD-E47D-44C1-8250-F63DF2C47055}" type="pres">
      <dgm:prSet presAssocID="{C224E6E0-8B21-4C7D-A2D4-9B03AF90003D}" presName="srcNode" presStyleLbl="node1" presStyleIdx="0" presStyleCnt="5"/>
      <dgm:spPr/>
    </dgm:pt>
    <dgm:pt modelId="{40CA880C-3537-4477-8E87-70CE48416C86}" type="pres">
      <dgm:prSet presAssocID="{C224E6E0-8B21-4C7D-A2D4-9B03AF90003D}" presName="conn" presStyleLbl="parChTrans1D2" presStyleIdx="0" presStyleCnt="1"/>
      <dgm:spPr/>
      <dgm:t>
        <a:bodyPr/>
        <a:lstStyle/>
        <a:p>
          <a:endParaRPr kumimoji="1" lang="ja-JP" altLang="en-US"/>
        </a:p>
      </dgm:t>
    </dgm:pt>
    <dgm:pt modelId="{83B3949D-10C8-455D-B2DD-E01D99152B73}" type="pres">
      <dgm:prSet presAssocID="{C224E6E0-8B21-4C7D-A2D4-9B03AF90003D}" presName="extraNode" presStyleLbl="node1" presStyleIdx="0" presStyleCnt="5"/>
      <dgm:spPr/>
    </dgm:pt>
    <dgm:pt modelId="{DDF19720-147C-43ED-9E5A-C502885E3618}" type="pres">
      <dgm:prSet presAssocID="{C224E6E0-8B21-4C7D-A2D4-9B03AF90003D}" presName="dstNode" presStyleLbl="node1" presStyleIdx="0" presStyleCnt="5"/>
      <dgm:spPr/>
    </dgm:pt>
    <dgm:pt modelId="{0BB22C22-5850-4613-B782-B32545269CB7}" type="pres">
      <dgm:prSet presAssocID="{4FFFA3F5-4199-447D-9E73-04CF0880A48B}" presName="text_1" presStyleLbl="node1" presStyleIdx="0" presStyleCnt="5">
        <dgm:presLayoutVars>
          <dgm:bulletEnabled val="1"/>
        </dgm:presLayoutVars>
      </dgm:prSet>
      <dgm:spPr/>
      <dgm:t>
        <a:bodyPr/>
        <a:lstStyle/>
        <a:p>
          <a:endParaRPr kumimoji="1" lang="ja-JP" altLang="en-US"/>
        </a:p>
      </dgm:t>
    </dgm:pt>
    <dgm:pt modelId="{BD5AA44C-F4E8-4108-8768-A5D1EA91F933}" type="pres">
      <dgm:prSet presAssocID="{4FFFA3F5-4199-447D-9E73-04CF0880A48B}" presName="accent_1" presStyleCnt="0"/>
      <dgm:spPr/>
    </dgm:pt>
    <dgm:pt modelId="{C6BC92B5-5936-4150-BA31-FA04741BEB24}" type="pres">
      <dgm:prSet presAssocID="{4FFFA3F5-4199-447D-9E73-04CF0880A48B}" presName="accentRepeatNode" presStyleLbl="solidFgAcc1" presStyleIdx="0" presStyleCnt="5" custScaleX="136811" custScaleY="136810"/>
      <dgm:spPr>
        <a:ln>
          <a:solidFill>
            <a:srgbClr val="00B050"/>
          </a:solidFill>
        </a:ln>
      </dgm:spPr>
    </dgm:pt>
    <dgm:pt modelId="{F38A370C-E861-46F2-A379-4662B425DB41}" type="pres">
      <dgm:prSet presAssocID="{F3D71741-18AD-4B6A-968F-8E05649816A3}" presName="text_2" presStyleLbl="node1" presStyleIdx="1" presStyleCnt="5">
        <dgm:presLayoutVars>
          <dgm:bulletEnabled val="1"/>
        </dgm:presLayoutVars>
      </dgm:prSet>
      <dgm:spPr/>
      <dgm:t>
        <a:bodyPr/>
        <a:lstStyle/>
        <a:p>
          <a:endParaRPr kumimoji="1" lang="ja-JP" altLang="en-US"/>
        </a:p>
      </dgm:t>
    </dgm:pt>
    <dgm:pt modelId="{397CA8A2-B4C8-4D4A-9C49-D059C1CFB293}" type="pres">
      <dgm:prSet presAssocID="{F3D71741-18AD-4B6A-968F-8E05649816A3}" presName="accent_2" presStyleCnt="0"/>
      <dgm:spPr/>
    </dgm:pt>
    <dgm:pt modelId="{65479815-26AE-44A5-B605-E7A1F487D393}" type="pres">
      <dgm:prSet presAssocID="{F3D71741-18AD-4B6A-968F-8E05649816A3}" presName="accentRepeatNode" presStyleLbl="solidFgAcc1" presStyleIdx="1" presStyleCnt="5" custScaleX="136811" custScaleY="136810"/>
      <dgm:spPr>
        <a:ln>
          <a:solidFill>
            <a:srgbClr val="00B050"/>
          </a:solidFill>
        </a:ln>
      </dgm:spPr>
    </dgm:pt>
    <dgm:pt modelId="{C6074383-66D8-4D7B-8747-7652C51ACF8F}" type="pres">
      <dgm:prSet presAssocID="{E5BCACD9-BC5A-4C11-9637-4C481E76D721}" presName="text_3" presStyleLbl="node1" presStyleIdx="2" presStyleCnt="5">
        <dgm:presLayoutVars>
          <dgm:bulletEnabled val="1"/>
        </dgm:presLayoutVars>
      </dgm:prSet>
      <dgm:spPr/>
      <dgm:t>
        <a:bodyPr/>
        <a:lstStyle/>
        <a:p>
          <a:endParaRPr kumimoji="1" lang="ja-JP" altLang="en-US"/>
        </a:p>
      </dgm:t>
    </dgm:pt>
    <dgm:pt modelId="{4AD39AB4-A85E-4E54-B903-4707CCCD0883}" type="pres">
      <dgm:prSet presAssocID="{E5BCACD9-BC5A-4C11-9637-4C481E76D721}" presName="accent_3" presStyleCnt="0"/>
      <dgm:spPr/>
    </dgm:pt>
    <dgm:pt modelId="{0B8DD455-65FC-446A-B58D-2B96C835F511}" type="pres">
      <dgm:prSet presAssocID="{E5BCACD9-BC5A-4C11-9637-4C481E76D721}" presName="accentRepeatNode" presStyleLbl="solidFgAcc1" presStyleIdx="2" presStyleCnt="5" custScaleX="136811" custScaleY="136810"/>
      <dgm:spPr>
        <a:ln>
          <a:solidFill>
            <a:srgbClr val="00B050"/>
          </a:solidFill>
        </a:ln>
      </dgm:spPr>
    </dgm:pt>
    <dgm:pt modelId="{696E3801-E08D-4D56-84B7-7A0CC442C3B2}" type="pres">
      <dgm:prSet presAssocID="{771B3045-6A29-45DA-8FD2-D5ECA34752BB}" presName="text_4" presStyleLbl="node1" presStyleIdx="3" presStyleCnt="5">
        <dgm:presLayoutVars>
          <dgm:bulletEnabled val="1"/>
        </dgm:presLayoutVars>
      </dgm:prSet>
      <dgm:spPr/>
      <dgm:t>
        <a:bodyPr/>
        <a:lstStyle/>
        <a:p>
          <a:endParaRPr kumimoji="1" lang="ja-JP" altLang="en-US"/>
        </a:p>
      </dgm:t>
    </dgm:pt>
    <dgm:pt modelId="{C14D5091-39D6-44C5-B829-073FE7603BC0}" type="pres">
      <dgm:prSet presAssocID="{771B3045-6A29-45DA-8FD2-D5ECA34752BB}" presName="accent_4" presStyleCnt="0"/>
      <dgm:spPr/>
    </dgm:pt>
    <dgm:pt modelId="{7C897201-DB59-46B1-BACE-B40EAC2C2565}" type="pres">
      <dgm:prSet presAssocID="{771B3045-6A29-45DA-8FD2-D5ECA34752BB}" presName="accentRepeatNode" presStyleLbl="solidFgAcc1" presStyleIdx="3" presStyleCnt="5" custScaleX="136811" custScaleY="136810"/>
      <dgm:spPr>
        <a:ln>
          <a:solidFill>
            <a:srgbClr val="00B050"/>
          </a:solidFill>
        </a:ln>
      </dgm:spPr>
    </dgm:pt>
    <dgm:pt modelId="{ED0228EE-3315-4097-90AC-D9F156ED9264}" type="pres">
      <dgm:prSet presAssocID="{81419F02-153C-4CDE-B7C1-328F957F7E8E}" presName="text_5" presStyleLbl="node1" presStyleIdx="4" presStyleCnt="5">
        <dgm:presLayoutVars>
          <dgm:bulletEnabled val="1"/>
        </dgm:presLayoutVars>
      </dgm:prSet>
      <dgm:spPr/>
      <dgm:t>
        <a:bodyPr/>
        <a:lstStyle/>
        <a:p>
          <a:endParaRPr kumimoji="1" lang="ja-JP" altLang="en-US"/>
        </a:p>
      </dgm:t>
    </dgm:pt>
    <dgm:pt modelId="{518355B0-E15C-4A15-A9D9-40B03B00583A}" type="pres">
      <dgm:prSet presAssocID="{81419F02-153C-4CDE-B7C1-328F957F7E8E}" presName="accent_5" presStyleCnt="0"/>
      <dgm:spPr/>
    </dgm:pt>
    <dgm:pt modelId="{7B8B2699-960B-49D6-850A-0699358FA2EF}" type="pres">
      <dgm:prSet presAssocID="{81419F02-153C-4CDE-B7C1-328F957F7E8E}" presName="accentRepeatNode" presStyleLbl="solidFgAcc1" presStyleIdx="4" presStyleCnt="5" custScaleX="136811" custScaleY="136810"/>
      <dgm:spPr>
        <a:ln>
          <a:solidFill>
            <a:srgbClr val="00B050"/>
          </a:solidFill>
        </a:ln>
      </dgm:spPr>
    </dgm:pt>
  </dgm:ptLst>
  <dgm:cxnLst>
    <dgm:cxn modelId="{E4F4E717-1629-40AD-B6B6-BA057ECFBD74}" type="presOf" srcId="{E5BCACD9-BC5A-4C11-9637-4C481E76D721}" destId="{C6074383-66D8-4D7B-8747-7652C51ACF8F}" srcOrd="0" destOrd="0" presId="urn:microsoft.com/office/officeart/2008/layout/VerticalCurvedList"/>
    <dgm:cxn modelId="{AE20B8FF-2E63-4343-9702-FAD9051E497B}" type="presOf" srcId="{C224E6E0-8B21-4C7D-A2D4-9B03AF90003D}" destId="{F034B972-2391-4E2C-9B22-EB6D56819C9C}" srcOrd="0" destOrd="0" presId="urn:microsoft.com/office/officeart/2008/layout/VerticalCurvedList"/>
    <dgm:cxn modelId="{49FAFE15-8ABF-448E-8B33-62FCA47194EF}" srcId="{C224E6E0-8B21-4C7D-A2D4-9B03AF90003D}" destId="{81419F02-153C-4CDE-B7C1-328F957F7E8E}" srcOrd="4" destOrd="0" parTransId="{02CE199D-447D-4694-93D2-C2C9AACBA855}" sibTransId="{3A74FD12-C0D5-4E9D-987D-F1BF2BD25ED0}"/>
    <dgm:cxn modelId="{6DB9F19A-DEB5-4EE0-B9BF-7F0DE75FB71B}" srcId="{C224E6E0-8B21-4C7D-A2D4-9B03AF90003D}" destId="{4FFFA3F5-4199-447D-9E73-04CF0880A48B}" srcOrd="0" destOrd="0" parTransId="{6B846906-ADC2-44B2-9633-63138C6FD5FC}" sibTransId="{D946323C-1766-4B2E-893A-78E985EE161F}"/>
    <dgm:cxn modelId="{E3C9008A-AA6E-45E4-83A0-9FA2EA2E0068}" srcId="{C224E6E0-8B21-4C7D-A2D4-9B03AF90003D}" destId="{E5BCACD9-BC5A-4C11-9637-4C481E76D721}" srcOrd="2" destOrd="0" parTransId="{370DFC5C-8A28-41B1-AF25-2E36DCB4DC0E}" sibTransId="{1CE1AFD1-F64D-4433-9782-CCE6BC367955}"/>
    <dgm:cxn modelId="{FFE0418E-C265-4FE9-9470-489D4F1DD1A3}" type="presOf" srcId="{4FFFA3F5-4199-447D-9E73-04CF0880A48B}" destId="{0BB22C22-5850-4613-B782-B32545269CB7}" srcOrd="0" destOrd="0" presId="urn:microsoft.com/office/officeart/2008/layout/VerticalCurvedList"/>
    <dgm:cxn modelId="{EECB7F84-D1B1-4C7D-953F-FA6F6C94A584}" srcId="{C224E6E0-8B21-4C7D-A2D4-9B03AF90003D}" destId="{771B3045-6A29-45DA-8FD2-D5ECA34752BB}" srcOrd="3" destOrd="0" parTransId="{6D4D462E-2C59-46F4-8117-224B02BDCEED}" sibTransId="{A7A8F7EB-5961-4243-8C36-69C5D5AB003A}"/>
    <dgm:cxn modelId="{36180BF0-11D8-4538-9A23-0F9B607769B5}" srcId="{C224E6E0-8B21-4C7D-A2D4-9B03AF90003D}" destId="{F3D71741-18AD-4B6A-968F-8E05649816A3}" srcOrd="1" destOrd="0" parTransId="{4F63617C-DB21-48A9-8521-37A367D5C113}" sibTransId="{35E03C4E-954D-4302-8DB0-682EC1BEF741}"/>
    <dgm:cxn modelId="{84D7026D-EFEC-4948-B269-525870400BB2}" type="presOf" srcId="{771B3045-6A29-45DA-8FD2-D5ECA34752BB}" destId="{696E3801-E08D-4D56-84B7-7A0CC442C3B2}" srcOrd="0" destOrd="0" presId="urn:microsoft.com/office/officeart/2008/layout/VerticalCurvedList"/>
    <dgm:cxn modelId="{676B1CF9-8731-4443-8AAC-3B082C9057AA}" type="presOf" srcId="{F3D71741-18AD-4B6A-968F-8E05649816A3}" destId="{F38A370C-E861-46F2-A379-4662B425DB41}" srcOrd="0" destOrd="0" presId="urn:microsoft.com/office/officeart/2008/layout/VerticalCurvedList"/>
    <dgm:cxn modelId="{D69E19E0-D141-47DD-80CC-E068ECA75A4B}" type="presOf" srcId="{D946323C-1766-4B2E-893A-78E985EE161F}" destId="{40CA880C-3537-4477-8E87-70CE48416C86}" srcOrd="0" destOrd="0" presId="urn:microsoft.com/office/officeart/2008/layout/VerticalCurvedList"/>
    <dgm:cxn modelId="{22669C77-00C2-43D2-BADD-9769E68BACD1}" type="presOf" srcId="{81419F02-153C-4CDE-B7C1-328F957F7E8E}" destId="{ED0228EE-3315-4097-90AC-D9F156ED9264}" srcOrd="0" destOrd="0" presId="urn:microsoft.com/office/officeart/2008/layout/VerticalCurvedList"/>
    <dgm:cxn modelId="{7BB831B2-28AA-4665-B60D-F3F1426B73E4}" type="presParOf" srcId="{F034B972-2391-4E2C-9B22-EB6D56819C9C}" destId="{B938C6F7-E82E-44AC-9B46-0E1CE18004A0}" srcOrd="0" destOrd="0" presId="urn:microsoft.com/office/officeart/2008/layout/VerticalCurvedList"/>
    <dgm:cxn modelId="{1616DBA8-F16F-44A7-9B2C-4710F4F27DE1}" type="presParOf" srcId="{B938C6F7-E82E-44AC-9B46-0E1CE18004A0}" destId="{358778A5-96BB-465C-97E1-8495A4CFA051}" srcOrd="0" destOrd="0" presId="urn:microsoft.com/office/officeart/2008/layout/VerticalCurvedList"/>
    <dgm:cxn modelId="{74984A55-E9F9-4A7B-B849-CE0A820A3D39}" type="presParOf" srcId="{358778A5-96BB-465C-97E1-8495A4CFA051}" destId="{7579E4DD-E47D-44C1-8250-F63DF2C47055}" srcOrd="0" destOrd="0" presId="urn:microsoft.com/office/officeart/2008/layout/VerticalCurvedList"/>
    <dgm:cxn modelId="{C1D2E6C7-6B19-416F-9E6D-2C6C973D52A8}" type="presParOf" srcId="{358778A5-96BB-465C-97E1-8495A4CFA051}" destId="{40CA880C-3537-4477-8E87-70CE48416C86}" srcOrd="1" destOrd="0" presId="urn:microsoft.com/office/officeart/2008/layout/VerticalCurvedList"/>
    <dgm:cxn modelId="{65886267-DDE7-4110-97B5-4D8E1DF6399A}" type="presParOf" srcId="{358778A5-96BB-465C-97E1-8495A4CFA051}" destId="{83B3949D-10C8-455D-B2DD-E01D99152B73}" srcOrd="2" destOrd="0" presId="urn:microsoft.com/office/officeart/2008/layout/VerticalCurvedList"/>
    <dgm:cxn modelId="{3BAA52FC-2D07-4503-9756-7411C19B24B6}" type="presParOf" srcId="{358778A5-96BB-465C-97E1-8495A4CFA051}" destId="{DDF19720-147C-43ED-9E5A-C502885E3618}" srcOrd="3" destOrd="0" presId="urn:microsoft.com/office/officeart/2008/layout/VerticalCurvedList"/>
    <dgm:cxn modelId="{631020BC-E102-4C4A-8C86-7FB0C022AC56}" type="presParOf" srcId="{B938C6F7-E82E-44AC-9B46-0E1CE18004A0}" destId="{0BB22C22-5850-4613-B782-B32545269CB7}" srcOrd="1" destOrd="0" presId="urn:microsoft.com/office/officeart/2008/layout/VerticalCurvedList"/>
    <dgm:cxn modelId="{18B708A4-9630-4046-85F3-D4B4BF9E8E3A}" type="presParOf" srcId="{B938C6F7-E82E-44AC-9B46-0E1CE18004A0}" destId="{BD5AA44C-F4E8-4108-8768-A5D1EA91F933}" srcOrd="2" destOrd="0" presId="urn:microsoft.com/office/officeart/2008/layout/VerticalCurvedList"/>
    <dgm:cxn modelId="{879E5B99-1088-4A88-9A61-3861F741B5E8}" type="presParOf" srcId="{BD5AA44C-F4E8-4108-8768-A5D1EA91F933}" destId="{C6BC92B5-5936-4150-BA31-FA04741BEB24}" srcOrd="0" destOrd="0" presId="urn:microsoft.com/office/officeart/2008/layout/VerticalCurvedList"/>
    <dgm:cxn modelId="{44798F0E-0CF2-491E-92E5-B8A0D566C5FE}" type="presParOf" srcId="{B938C6F7-E82E-44AC-9B46-0E1CE18004A0}" destId="{F38A370C-E861-46F2-A379-4662B425DB41}" srcOrd="3" destOrd="0" presId="urn:microsoft.com/office/officeart/2008/layout/VerticalCurvedList"/>
    <dgm:cxn modelId="{39638E04-B4C2-4D73-95A4-4EC7D1FFA711}" type="presParOf" srcId="{B938C6F7-E82E-44AC-9B46-0E1CE18004A0}" destId="{397CA8A2-B4C8-4D4A-9C49-D059C1CFB293}" srcOrd="4" destOrd="0" presId="urn:microsoft.com/office/officeart/2008/layout/VerticalCurvedList"/>
    <dgm:cxn modelId="{C792AB7C-715F-4AB5-850A-D2202311B86F}" type="presParOf" srcId="{397CA8A2-B4C8-4D4A-9C49-D059C1CFB293}" destId="{65479815-26AE-44A5-B605-E7A1F487D393}" srcOrd="0" destOrd="0" presId="urn:microsoft.com/office/officeart/2008/layout/VerticalCurvedList"/>
    <dgm:cxn modelId="{E113C895-22AB-42AB-A561-B44DD3EDF427}" type="presParOf" srcId="{B938C6F7-E82E-44AC-9B46-0E1CE18004A0}" destId="{C6074383-66D8-4D7B-8747-7652C51ACF8F}" srcOrd="5" destOrd="0" presId="urn:microsoft.com/office/officeart/2008/layout/VerticalCurvedList"/>
    <dgm:cxn modelId="{35477A52-1455-40D6-9590-22160297D7EA}" type="presParOf" srcId="{B938C6F7-E82E-44AC-9B46-0E1CE18004A0}" destId="{4AD39AB4-A85E-4E54-B903-4707CCCD0883}" srcOrd="6" destOrd="0" presId="urn:microsoft.com/office/officeart/2008/layout/VerticalCurvedList"/>
    <dgm:cxn modelId="{65193347-05DB-4076-9350-C552E3CD28D5}" type="presParOf" srcId="{4AD39AB4-A85E-4E54-B903-4707CCCD0883}" destId="{0B8DD455-65FC-446A-B58D-2B96C835F511}" srcOrd="0" destOrd="0" presId="urn:microsoft.com/office/officeart/2008/layout/VerticalCurvedList"/>
    <dgm:cxn modelId="{84FC543A-AB19-44A5-B82A-9880212F36DC}" type="presParOf" srcId="{B938C6F7-E82E-44AC-9B46-0E1CE18004A0}" destId="{696E3801-E08D-4D56-84B7-7A0CC442C3B2}" srcOrd="7" destOrd="0" presId="urn:microsoft.com/office/officeart/2008/layout/VerticalCurvedList"/>
    <dgm:cxn modelId="{50A95180-9329-4CFE-9435-878FA043E350}" type="presParOf" srcId="{B938C6F7-E82E-44AC-9B46-0E1CE18004A0}" destId="{C14D5091-39D6-44C5-B829-073FE7603BC0}" srcOrd="8" destOrd="0" presId="urn:microsoft.com/office/officeart/2008/layout/VerticalCurvedList"/>
    <dgm:cxn modelId="{B8F0412E-AEFC-49F1-97B6-194DBBD97108}" type="presParOf" srcId="{C14D5091-39D6-44C5-B829-073FE7603BC0}" destId="{7C897201-DB59-46B1-BACE-B40EAC2C2565}" srcOrd="0" destOrd="0" presId="urn:microsoft.com/office/officeart/2008/layout/VerticalCurvedList"/>
    <dgm:cxn modelId="{6F5FBE6D-10EA-460D-99EC-66273C2FF1D0}" type="presParOf" srcId="{B938C6F7-E82E-44AC-9B46-0E1CE18004A0}" destId="{ED0228EE-3315-4097-90AC-D9F156ED9264}" srcOrd="9" destOrd="0" presId="urn:microsoft.com/office/officeart/2008/layout/VerticalCurvedList"/>
    <dgm:cxn modelId="{FE6F86B4-27DD-4223-AED6-B13E3707D85C}" type="presParOf" srcId="{B938C6F7-E82E-44AC-9B46-0E1CE18004A0}" destId="{518355B0-E15C-4A15-A9D9-40B03B00583A}" srcOrd="10" destOrd="0" presId="urn:microsoft.com/office/officeart/2008/layout/VerticalCurvedList"/>
    <dgm:cxn modelId="{2BAC5126-DAE5-4532-AF8F-348AD8ADAEFF}" type="presParOf" srcId="{518355B0-E15C-4A15-A9D9-40B03B00583A}" destId="{7B8B2699-960B-49D6-850A-0699358FA2E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880C-3537-4477-8E87-70CE48416C86}">
      <dsp:nvSpPr>
        <dsp:cNvPr id="0" name=""/>
        <dsp:cNvSpPr/>
      </dsp:nvSpPr>
      <dsp:spPr>
        <a:xfrm>
          <a:off x="-4426157" y="-686595"/>
          <a:ext cx="5333631" cy="5333631"/>
        </a:xfrm>
        <a:prstGeom prst="blockArc">
          <a:avLst>
            <a:gd name="adj1" fmla="val 18900000"/>
            <a:gd name="adj2" fmla="val 2700000"/>
            <a:gd name="adj3" fmla="val 40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22C22-5850-4613-B782-B32545269CB7}">
      <dsp:nvSpPr>
        <dsp:cNvPr id="0" name=""/>
        <dsp:cNvSpPr/>
      </dsp:nvSpPr>
      <dsp:spPr>
        <a:xfrm>
          <a:off x="425980" y="24744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mn-ea"/>
              <a:ea typeface="+mn-ea"/>
              <a:cs typeface="メイリオ" pitchFamily="50" charset="-128"/>
            </a:rPr>
            <a:t>  　　　　　　</a:t>
          </a:r>
          <a:r>
            <a:rPr lang="ja-JP" altLang="en-US" sz="1600" kern="1200" dirty="0">
              <a:solidFill>
                <a:srgbClr val="000000"/>
              </a:solidFill>
              <a:latin typeface="+mn-ea"/>
              <a:ea typeface="+mn-ea"/>
              <a:cs typeface="メイリオ" pitchFamily="50" charset="-128"/>
              <a:sym typeface="ＭＳ Ｐゴシック" pitchFamily="50" charset="-128"/>
            </a:rPr>
            <a:t>　　　　　　　　学校・図書館</a:t>
          </a:r>
          <a:endParaRPr kumimoji="1" lang="ja-JP" altLang="en-US" sz="1600" kern="1200" dirty="0">
            <a:latin typeface="+mn-ea"/>
            <a:ea typeface="+mn-ea"/>
            <a:cs typeface="メイリオ" pitchFamily="50" charset="-128"/>
          </a:endParaRPr>
        </a:p>
      </dsp:txBody>
      <dsp:txXfrm>
        <a:off x="425980" y="247448"/>
        <a:ext cx="6412240" cy="495213"/>
      </dsp:txXfrm>
    </dsp:sp>
    <dsp:sp modelId="{C6BC92B5-5936-4150-BA31-FA04741BEB24}">
      <dsp:nvSpPr>
        <dsp:cNvPr id="0" name=""/>
        <dsp:cNvSpPr/>
      </dsp:nvSpPr>
      <dsp:spPr>
        <a:xfrm>
          <a:off x="2539" y="7161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F38A370C-E861-46F2-A379-4662B425DB41}">
      <dsp:nvSpPr>
        <dsp:cNvPr id="0" name=""/>
        <dsp:cNvSpPr/>
      </dsp:nvSpPr>
      <dsp:spPr>
        <a:xfrm>
          <a:off x="780835" y="990030"/>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mn-ea"/>
              <a:ea typeface="+mn-ea"/>
              <a:cs typeface="メイリオ" pitchFamily="50" charset="-128"/>
            </a:rPr>
            <a:t>　　　　　　</a:t>
          </a:r>
          <a:r>
            <a:rPr lang="ja-JP" altLang="en-US" sz="1600" kern="1200" dirty="0">
              <a:solidFill>
                <a:srgbClr val="000000"/>
              </a:solidFill>
              <a:latin typeface="+mn-ea"/>
              <a:ea typeface="+mn-ea"/>
              <a:cs typeface="メイリオ" pitchFamily="50" charset="-128"/>
              <a:sym typeface="ＭＳ Ｐゴシック" pitchFamily="50" charset="-128"/>
            </a:rPr>
            <a:t>　　　　　　　　　消防・警察・防衛</a:t>
          </a:r>
          <a:endParaRPr kumimoji="1" lang="ja-JP" altLang="en-US" sz="1600" kern="1200" dirty="0">
            <a:latin typeface="+mn-ea"/>
            <a:ea typeface="+mn-ea"/>
            <a:cs typeface="メイリオ" pitchFamily="50" charset="-128"/>
          </a:endParaRPr>
        </a:p>
      </dsp:txBody>
      <dsp:txXfrm>
        <a:off x="780835" y="990030"/>
        <a:ext cx="6057384" cy="495213"/>
      </dsp:txXfrm>
    </dsp:sp>
    <dsp:sp modelId="{65479815-26AE-44A5-B605-E7A1F487D393}">
      <dsp:nvSpPr>
        <dsp:cNvPr id="0" name=""/>
        <dsp:cNvSpPr/>
      </dsp:nvSpPr>
      <dsp:spPr>
        <a:xfrm>
          <a:off x="357394" y="814199"/>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C6074383-66D8-4D7B-8747-7652C51ACF8F}">
      <dsp:nvSpPr>
        <dsp:cNvPr id="0" name=""/>
        <dsp:cNvSpPr/>
      </dsp:nvSpPr>
      <dsp:spPr>
        <a:xfrm>
          <a:off x="889748" y="1732613"/>
          <a:ext cx="5948472"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mn-ea"/>
              <a:ea typeface="+mn-ea"/>
              <a:cs typeface="メイリオ" pitchFamily="50" charset="-128"/>
            </a:rPr>
            <a:t>　　　　　 　　　　　　　　　　　医療・介護・年金・子育て</a:t>
          </a:r>
        </a:p>
      </dsp:txBody>
      <dsp:txXfrm>
        <a:off x="889748" y="1732613"/>
        <a:ext cx="5948472" cy="495213"/>
      </dsp:txXfrm>
    </dsp:sp>
    <dsp:sp modelId="{0B8DD455-65FC-446A-B58D-2B96C835F511}">
      <dsp:nvSpPr>
        <dsp:cNvPr id="0" name=""/>
        <dsp:cNvSpPr/>
      </dsp:nvSpPr>
      <dsp:spPr>
        <a:xfrm>
          <a:off x="466306" y="1556781"/>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696E3801-E08D-4D56-84B7-7A0CC442C3B2}">
      <dsp:nvSpPr>
        <dsp:cNvPr id="0" name=""/>
        <dsp:cNvSpPr/>
      </dsp:nvSpPr>
      <dsp:spPr>
        <a:xfrm>
          <a:off x="780835" y="2475195"/>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mn-ea"/>
              <a:ea typeface="+mn-ea"/>
              <a:cs typeface="メイリオ" pitchFamily="50" charset="-128"/>
            </a:rPr>
            <a:t>　　　　　　　　　　　　　　　　　　　道路・都市計画・インフラ整備</a:t>
          </a:r>
        </a:p>
      </dsp:txBody>
      <dsp:txXfrm>
        <a:off x="780835" y="2475195"/>
        <a:ext cx="6057384" cy="495213"/>
      </dsp:txXfrm>
    </dsp:sp>
    <dsp:sp modelId="{7C897201-DB59-46B1-BACE-B40EAC2C2565}">
      <dsp:nvSpPr>
        <dsp:cNvPr id="0" name=""/>
        <dsp:cNvSpPr/>
      </dsp:nvSpPr>
      <dsp:spPr>
        <a:xfrm>
          <a:off x="357394" y="2299364"/>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ED0228EE-3315-4097-90AC-D9F156ED9264}">
      <dsp:nvSpPr>
        <dsp:cNvPr id="0" name=""/>
        <dsp:cNvSpPr/>
      </dsp:nvSpPr>
      <dsp:spPr>
        <a:xfrm>
          <a:off x="425980" y="321777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mn-ea"/>
              <a:ea typeface="+mn-ea"/>
              <a:cs typeface="メイリオ" pitchFamily="50" charset="-128"/>
            </a:rPr>
            <a:t>　　　　　　　　　　　　　　　　　地球温暖化・廃棄物処分</a:t>
          </a:r>
        </a:p>
      </dsp:txBody>
      <dsp:txXfrm>
        <a:off x="425980" y="3217778"/>
        <a:ext cx="6412240" cy="495213"/>
      </dsp:txXfrm>
    </dsp:sp>
    <dsp:sp modelId="{7B8B2699-960B-49D6-850A-0699358FA2EF}">
      <dsp:nvSpPr>
        <dsp:cNvPr id="0" name=""/>
        <dsp:cNvSpPr/>
      </dsp:nvSpPr>
      <dsp:spPr>
        <a:xfrm>
          <a:off x="2539" y="304194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3857625"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3"/>
          </p:nvPr>
        </p:nvSpPr>
        <p:spPr>
          <a:xfrm>
            <a:off x="3856040" y="9440863"/>
            <a:ext cx="2949575" cy="496887"/>
          </a:xfrm>
          <a:prstGeom prst="rect">
            <a:avLst/>
          </a:prstGeom>
        </p:spPr>
        <p:txBody>
          <a:bodyPr vert="horz" wrap="square" lIns="91398" tIns="45699" rIns="91398" bIns="45699" numCol="1" anchor="b" anchorCtr="0" compatLnSpc="1">
            <a:prstTxWarp prst="textNoShape">
              <a:avLst/>
            </a:prstTxWarp>
          </a:bodyPr>
          <a:lstStyle>
            <a:lvl1pPr algn="r" eaLnBrk="1" hangingPunct="1">
              <a:spcBef>
                <a:spcPct val="20000"/>
              </a:spcBef>
              <a:buClr>
                <a:schemeClr val="bg1"/>
              </a:buClr>
              <a:buSzPct val="100000"/>
              <a:buFont typeface="Wingdings" panose="05000000000000000000" pitchFamily="2" charset="2"/>
              <a:buChar char="n"/>
              <a:defRPr sz="1200"/>
            </a:lvl1pPr>
          </a:lstStyle>
          <a:p>
            <a:pPr>
              <a:defRPr/>
            </a:pPr>
            <a:fld id="{2FFD8D4A-BFC3-4ADA-9990-13B26262707A}" type="slidenum">
              <a:rPr lang="ja-JP" altLang="en-US"/>
              <a:pPr>
                <a:defRPr/>
              </a:pPr>
              <a:t>‹#›</a:t>
            </a:fld>
            <a:endParaRPr lang="ja-JP" altLang="en-US"/>
          </a:p>
        </p:txBody>
      </p:sp>
      <p:sp>
        <p:nvSpPr>
          <p:cNvPr id="7" name="ヘッダー プレースホルダ 6"/>
          <p:cNvSpPr>
            <a:spLocks noGrp="1"/>
          </p:cNvSpPr>
          <p:nvPr>
            <p:ph type="hdr" sz="quarter"/>
          </p:nvPr>
        </p:nvSpPr>
        <p:spPr>
          <a:xfrm>
            <a:off x="2" y="0"/>
            <a:ext cx="2949575" cy="495300"/>
          </a:xfrm>
          <a:prstGeom prst="rect">
            <a:avLst/>
          </a:prstGeom>
        </p:spPr>
        <p:txBody>
          <a:bodyPr vert="horz" lIns="91398" tIns="45699" rIns="91398" bIns="45699" rtlCol="0"/>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
        <p:nvSpPr>
          <p:cNvPr id="8" name="フッター プレースホルダ 7"/>
          <p:cNvSpPr>
            <a:spLocks noGrp="1"/>
          </p:cNvSpPr>
          <p:nvPr>
            <p:ph type="ftr" sz="quarter" idx="2"/>
          </p:nvPr>
        </p:nvSpPr>
        <p:spPr>
          <a:xfrm>
            <a:off x="2" y="9440863"/>
            <a:ext cx="2949575" cy="496887"/>
          </a:xfrm>
          <a:prstGeom prst="rect">
            <a:avLst/>
          </a:prstGeom>
        </p:spPr>
        <p:txBody>
          <a:bodyPr vert="horz" lIns="91398" tIns="45699" rIns="91398" bIns="45699"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eaLnBrk="1" hangingPunct="1">
              <a:spcBef>
                <a:spcPct val="0"/>
              </a:spcBef>
              <a:buClrTx/>
              <a:buSzTx/>
              <a:buFontTx/>
              <a:buNone/>
              <a:defRPr sz="1200">
                <a:latin typeface="Times New Roman"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7625" y="0"/>
            <a:ext cx="2949575" cy="495300"/>
          </a:xfrm>
          <a:prstGeom prst="rect">
            <a:avLst/>
          </a:prstGeom>
          <a:noFill/>
          <a:ln w="9525">
            <a:noFill/>
            <a:miter lim="800000"/>
            <a:headEnd/>
            <a:tailEnd/>
          </a:ln>
          <a:effectLst/>
        </p:spPr>
        <p:txBody>
          <a:bodyPr vert="horz" wrap="square" lIns="91362" tIns="45679" rIns="91362" bIns="4567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4400" y="533400"/>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79415" y="4343402"/>
            <a:ext cx="6173787" cy="5257800"/>
          </a:xfrm>
          <a:prstGeom prst="rect">
            <a:avLst/>
          </a:prstGeom>
          <a:noFill/>
          <a:ln w="9525">
            <a:solidFill>
              <a:schemeClr val="tx2"/>
            </a:solidFill>
            <a:miter lim="800000"/>
            <a:headEnd/>
            <a:tailEnd/>
          </a:ln>
          <a:effectLst/>
        </p:spPr>
        <p:txBody>
          <a:bodyPr vert="horz" wrap="square" lIns="91362" tIns="45679" rIns="91362" bIns="456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9" name="Rectangle 7"/>
          <p:cNvSpPr>
            <a:spLocks noGrp="1" noChangeArrowheads="1"/>
          </p:cNvSpPr>
          <p:nvPr>
            <p:ph type="sldNum" sz="quarter" idx="5"/>
          </p:nvPr>
        </p:nvSpPr>
        <p:spPr bwMode="auto">
          <a:xfrm>
            <a:off x="3857625" y="9444038"/>
            <a:ext cx="2949575" cy="495300"/>
          </a:xfrm>
          <a:prstGeom prst="rect">
            <a:avLst/>
          </a:prstGeom>
          <a:noFill/>
          <a:ln w="9525">
            <a:noFill/>
            <a:miter lim="800000"/>
            <a:headEnd/>
            <a:tailEnd/>
          </a:ln>
          <a:effectLst/>
        </p:spPr>
        <p:txBody>
          <a:bodyPr vert="horz" wrap="square" lIns="91362" tIns="45679" rIns="91362" bIns="45679" numCol="1" anchor="b" anchorCtr="0" compatLnSpc="1">
            <a:prstTxWarp prst="textNoShape">
              <a:avLst/>
            </a:prstTxWarp>
          </a:bodyPr>
          <a:lstStyle>
            <a:lvl1pPr algn="r" eaLnBrk="1" hangingPunct="1">
              <a:spcBef>
                <a:spcPct val="0"/>
              </a:spcBef>
              <a:buClrTx/>
              <a:buSzTx/>
              <a:buFontTx/>
              <a:buNone/>
              <a:defRPr sz="1200">
                <a:latin typeface="Times New Roman" panose="02020603050405020304" pitchFamily="18" charset="0"/>
              </a:defRPr>
            </a:lvl1pPr>
          </a:lstStyle>
          <a:p>
            <a:pPr>
              <a:defRPr/>
            </a:pPr>
            <a:fld id="{5681C6D7-8AD0-4096-A042-122E7E83FC9D}" type="slidenum">
              <a:rPr lang="en-US" altLang="ja-JP"/>
              <a:pPr>
                <a:defRPr/>
              </a:pPr>
              <a:t>‹#›</a:t>
            </a:fld>
            <a:endParaRPr lang="en-US" altLang="ja-JP"/>
          </a:p>
        </p:txBody>
      </p:sp>
      <p:sp>
        <p:nvSpPr>
          <p:cNvPr id="8" name="フッター プレースホルダ 7"/>
          <p:cNvSpPr>
            <a:spLocks noGrp="1"/>
          </p:cNvSpPr>
          <p:nvPr>
            <p:ph type="ftr" sz="quarter" idx="4"/>
          </p:nvPr>
        </p:nvSpPr>
        <p:spPr>
          <a:xfrm>
            <a:off x="2" y="9440863"/>
            <a:ext cx="2949575" cy="496887"/>
          </a:xfrm>
          <a:prstGeom prst="rect">
            <a:avLst/>
          </a:prstGeom>
        </p:spPr>
        <p:txBody>
          <a:bodyPr vert="horz" lIns="91398" tIns="45699" rIns="91398" bIns="45699"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t>○●●●選挙</a:t>
            </a:r>
            <a:r>
              <a:rPr lang="ja-JP" altLang="en-US" sz="1600" dirty="0"/>
              <a:t>管理委員会事務局</a:t>
            </a:r>
            <a:r>
              <a:rPr lang="ja-JP" altLang="en-US" sz="1600" dirty="0" smtClean="0"/>
              <a:t>の●●です。</a:t>
            </a:r>
            <a:r>
              <a:rPr lang="ja-JP" altLang="en-US" sz="1600" dirty="0"/>
              <a:t>本日はよろしくお願いいたします。</a:t>
            </a:r>
            <a:endParaRPr lang="en-US" altLang="ja-JP" sz="1600" dirty="0"/>
          </a:p>
          <a:p>
            <a:pPr>
              <a:defRPr/>
            </a:pPr>
            <a:r>
              <a:rPr lang="ja-JP" altLang="en-US" sz="1600" dirty="0"/>
              <a:t>○本日は選挙の出前講座</a:t>
            </a:r>
            <a:r>
              <a:rPr lang="ja-JP" altLang="en-US" sz="1600" dirty="0" smtClean="0"/>
              <a:t>というこ</a:t>
            </a:r>
            <a:r>
              <a:rPr lang="ja-JP" altLang="en-US" sz="1600" dirty="0"/>
              <a:t>とで、皆さんに、選挙のお話をします。</a:t>
            </a:r>
            <a:endParaRPr lang="en-US" altLang="ja-JP" sz="1600" dirty="0"/>
          </a:p>
          <a:p>
            <a:pPr>
              <a:defRPr/>
            </a:pPr>
            <a:r>
              <a:rPr lang="ja-JP" altLang="en-US" sz="1600" dirty="0"/>
              <a:t>○お話の内容としては、そもそもなぜ選挙を行うのかという選挙の意義に</a:t>
            </a:r>
            <a:r>
              <a:rPr lang="ja-JP" altLang="en-US" sz="1600" dirty="0" smtClean="0"/>
              <a:t>ついて考えていきたいと思います。</a:t>
            </a:r>
            <a:endParaRPr lang="en-US" altLang="ja-JP" sz="1600" dirty="0"/>
          </a:p>
          <a:p>
            <a:pPr defTabSz="914125">
              <a:defRPr/>
            </a:pPr>
            <a:r>
              <a:rPr lang="ja-JP" altLang="en-US" sz="1600" dirty="0"/>
              <a:t>○また、現在、皆さんのような若い世代の投票率が低くなっているというお話もします。</a:t>
            </a:r>
            <a:endParaRPr lang="en-US" altLang="ja-JP" sz="1600" dirty="0"/>
          </a:p>
          <a:p>
            <a:pPr defTabSz="914125">
              <a:defRPr/>
            </a:pPr>
            <a:r>
              <a:rPr lang="ja-JP" altLang="en-US" sz="1600" dirty="0"/>
              <a:t>○選挙に行く人が少ないことは、問題だと言われておりますが、その点についても触れていきたいと思います。</a:t>
            </a:r>
            <a:endParaRPr lang="en-US" altLang="ja-JP" sz="1600" dirty="0"/>
          </a:p>
          <a:p>
            <a:pPr>
              <a:defRPr/>
            </a:pPr>
            <a:r>
              <a:rPr lang="ja-JP" altLang="en-US" sz="1600" dirty="0"/>
              <a:t>○そして、後ほど、皆さんに模擬投票を行ってもらいますので、実際に投票に行くときのイメージをつかんでいただければと思います。</a:t>
            </a:r>
            <a:endParaRPr lang="en-US" altLang="ja-JP" sz="1600" dirty="0"/>
          </a:p>
          <a:p>
            <a:pPr>
              <a:defRPr/>
            </a:pPr>
            <a:r>
              <a:rPr lang="ja-JP" altLang="en-US" sz="1600" dirty="0"/>
              <a:t>○それでは早速説明を始めていきたいと思います。</a:t>
            </a:r>
            <a:endParaRPr lang="en-US" altLang="ja-JP" sz="1600" dirty="0"/>
          </a:p>
        </p:txBody>
      </p:sp>
      <p:sp>
        <p:nvSpPr>
          <p:cNvPr id="2458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458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E39D7-B642-492F-AEEB-0448D3EC483C}" type="slidenum">
              <a:rPr lang="en-US" altLang="ja-JP" smtClean="0">
                <a:latin typeface="Times New Roman" panose="02020603050405020304" pitchFamily="18" charset="0"/>
              </a:rPr>
              <a:pPr>
                <a:spcBef>
                  <a:spcPct val="0"/>
                </a:spcBef>
              </a:pPr>
              <a:t>1</a:t>
            </a:fld>
            <a:endParaRPr lang="en-US" altLang="ja-JP">
              <a:latin typeface="Times New Roman" panose="02020603050405020304" pitchFamily="18" charset="0"/>
            </a:endParaRPr>
          </a:p>
        </p:txBody>
      </p:sp>
    </p:spTree>
    <p:extLst>
      <p:ext uri="{BB962C8B-B14F-4D97-AF65-F5344CB8AC3E}">
        <p14:creationId xmlns:p14="http://schemas.microsoft.com/office/powerpoint/2010/main" val="708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○そもそも、税金って、どんなことに使われているかというと</a:t>
            </a:r>
            <a:endParaRPr lang="en-US" altLang="ja-JP" sz="1600" dirty="0"/>
          </a:p>
          <a:p>
            <a:r>
              <a:rPr lang="ja-JP" altLang="en-US" sz="1600" dirty="0"/>
              <a:t>○ごく一部ですが、身近なところでは、例えば，●学校、図書館などの「教育」に関わるもの</a:t>
            </a:r>
            <a:endParaRPr lang="en-US" altLang="ja-JP" sz="1600" dirty="0"/>
          </a:p>
          <a:p>
            <a:r>
              <a:rPr lang="ja-JP" altLang="en-US" sz="1600" dirty="0"/>
              <a:t>○それから、●消防、警察などの「防災」に関わるもの</a:t>
            </a:r>
          </a:p>
          <a:p>
            <a:r>
              <a:rPr lang="ja-JP" altLang="en-US" sz="1600" dirty="0"/>
              <a:t>●介護・医療などの「福祉」に関わるもの</a:t>
            </a:r>
          </a:p>
          <a:p>
            <a:r>
              <a:rPr lang="ja-JP" altLang="en-US" sz="1600" dirty="0"/>
              <a:t>●道路を作ったりする「公共事業」に関わるもの</a:t>
            </a:r>
            <a:endParaRPr lang="en-US" altLang="ja-JP" sz="1600" dirty="0"/>
          </a:p>
          <a:p>
            <a:r>
              <a:rPr lang="ja-JP" altLang="en-US" sz="1600" dirty="0"/>
              <a:t>●地球温暖化対策・ごみの処分などの「環境」に関わるもの</a:t>
            </a:r>
            <a:endParaRPr lang="en-US" altLang="ja-JP" sz="1600" dirty="0"/>
          </a:p>
          <a:p>
            <a:r>
              <a:rPr lang="ja-JP" altLang="en-US" sz="1600" dirty="0"/>
              <a:t>●宮城県においては過去に起きた東日本大震災の復興関係、ここ数年は世界的に新型コロナ感染症関係だったり、最近のニュースでは防衛費に何兆円といったように、その時の日本・世界の情勢で何にお金を使うか考えられ、いろいろなことに税金が使われています。</a:t>
            </a:r>
            <a:endParaRPr lang="en-US" altLang="ja-JP" sz="1600" dirty="0"/>
          </a:p>
          <a:p>
            <a:r>
              <a:rPr lang="ja-JP" altLang="en-US" sz="1600" dirty="0"/>
              <a:t>○この中で、さっきの４万円、何に使って欲しいか、何に使われるなら納得できるか？</a:t>
            </a:r>
            <a:endParaRPr lang="en-US" altLang="ja-JP" sz="1600" dirty="0"/>
          </a:p>
          <a:p>
            <a:r>
              <a:rPr lang="ja-JP" altLang="en-US" sz="1600" dirty="0"/>
              <a:t>○例えば、地球温暖化対策に４万円使って欲しいという人もいれば、教育と福祉に２万円ずつ使って欲しいという人もいるかもしれません。</a:t>
            </a:r>
            <a:endParaRPr lang="en-US" altLang="ja-JP" sz="1600" dirty="0"/>
          </a:p>
          <a:p>
            <a:r>
              <a:rPr lang="ja-JP" altLang="en-US" sz="1600" dirty="0"/>
              <a:t>○考え方は人によっていろいろあると思います。</a:t>
            </a:r>
            <a:endParaRPr lang="en-US" altLang="ja-JP" sz="1600" dirty="0"/>
          </a:p>
        </p:txBody>
      </p:sp>
      <p:sp>
        <p:nvSpPr>
          <p:cNvPr id="368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68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F7DC-693C-48BA-B090-F65B4A3C5B6D}" type="slidenum">
              <a:rPr lang="en-US" altLang="ja-JP" smtClean="0">
                <a:latin typeface="Times New Roman" panose="02020603050405020304" pitchFamily="18" charset="0"/>
              </a:rPr>
              <a:pPr>
                <a:spcBef>
                  <a:spcPct val="0"/>
                </a:spcBef>
              </a:pPr>
              <a:t>10</a:t>
            </a:fld>
            <a:endParaRPr lang="en-US" altLang="ja-JP">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○そのいろんな考え方がある中で、じゃあどうやってお金の使い道を決めるかというと、</a:t>
            </a:r>
            <a:endParaRPr lang="en-US" altLang="ja-JP" sz="1600" dirty="0"/>
          </a:p>
          <a:p>
            <a:r>
              <a:rPr lang="ja-JP" altLang="en-US" sz="1600" dirty="0"/>
              <a:t>○この税金の使い道を決めるのが、「議会」です。毎年「予算」という形で、お金の使い道が決められます。</a:t>
            </a:r>
            <a:endParaRPr lang="en-US" altLang="ja-JP" sz="1600" dirty="0"/>
          </a:p>
          <a:p>
            <a:r>
              <a:rPr lang="ja-JP" altLang="en-US" sz="1600" dirty="0"/>
              <a:t>○議会というのは、国であれば、国会。県の場合は、県議会。市町村は、市町村の議会があります。</a:t>
            </a:r>
          </a:p>
          <a:p>
            <a:r>
              <a:rPr lang="ja-JP" altLang="en-US" sz="1600" dirty="0"/>
              <a:t>○この議会というのは、議員、つまり政治家が物事を決める場です。</a:t>
            </a:r>
            <a:endParaRPr lang="en-US" altLang="ja-JP" sz="1600" dirty="0"/>
          </a:p>
          <a:p>
            <a:r>
              <a:rPr lang="ja-JP" altLang="en-US" sz="1600" dirty="0"/>
              <a:t>○そして、その議員、政治家を、我々が選挙で投票して選んでいます。</a:t>
            </a:r>
          </a:p>
        </p:txBody>
      </p:sp>
      <p:sp>
        <p:nvSpPr>
          <p:cNvPr id="389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89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D6B5633-D119-46DB-96FD-3F3CCB1DE9D7}" type="slidenum">
              <a:rPr lang="en-US" altLang="ja-JP" smtClean="0">
                <a:latin typeface="Times New Roman" panose="02020603050405020304" pitchFamily="18" charset="0"/>
              </a:rPr>
              <a:pPr>
                <a:spcBef>
                  <a:spcPct val="0"/>
                </a:spcBef>
              </a:pPr>
              <a:t>11</a:t>
            </a:fld>
            <a:endParaRPr lang="en-US" altLang="ja-JP">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a:latin typeface="+mj-ea"/>
              </a:rPr>
              <a:t>○なぜそういう制度になっているかというと、さっき言ったとおり、考え方というのは人それぞれ違います。</a:t>
            </a:r>
            <a:endParaRPr lang="en-US" altLang="ja-JP" sz="1600" dirty="0">
              <a:latin typeface="+mj-ea"/>
            </a:endParaRPr>
          </a:p>
          <a:p>
            <a:pPr>
              <a:defRPr/>
            </a:pPr>
            <a:r>
              <a:rPr lang="ja-JP" altLang="en-US" sz="1600" dirty="0">
                <a:latin typeface="+mj-ea"/>
              </a:rPr>
              <a:t>○ですが、毎回、予算の使い道や政策を決めるのに、いちいち全員に意見を聞くのは現実的ではないので、私たちの意見を議会に届けてくれる住民の代表者（議員）を選んで、議会の中で、決めてもらうことが効率的となります。</a:t>
            </a:r>
          </a:p>
          <a:p>
            <a:pPr>
              <a:defRPr/>
            </a:pPr>
            <a:r>
              <a:rPr lang="ja-JP" altLang="en-US" sz="1600" dirty="0">
                <a:latin typeface="+mj-ea"/>
              </a:rPr>
              <a:t>○選挙の意義というのは、私たち住民の代表者を決めるために必要なものとなります。</a:t>
            </a:r>
          </a:p>
          <a:p>
            <a:pPr>
              <a:buClr>
                <a:schemeClr val="hlink"/>
              </a:buClr>
              <a:buSzPct val="60000"/>
              <a:buFont typeface="Wingdings" panose="05000000000000000000" pitchFamily="2" charset="2"/>
              <a:buNone/>
              <a:defRPr/>
            </a:pPr>
            <a:r>
              <a:rPr lang="ja-JP" altLang="en-US" sz="1600" dirty="0">
                <a:solidFill>
                  <a:schemeClr val="tx2"/>
                </a:solidFill>
                <a:latin typeface="+mj-ea"/>
              </a:rPr>
              <a:t>●つまり、選ばれた議員の判断によって、私たちの生活や国の発展が決まるとも言えると思います。</a:t>
            </a:r>
            <a:endParaRPr lang="en-US" altLang="ja-JP" sz="1600" dirty="0">
              <a:solidFill>
                <a:schemeClr val="tx2"/>
              </a:solidFill>
              <a:latin typeface="+mj-ea"/>
            </a:endParaRPr>
          </a:p>
          <a:p>
            <a:pPr>
              <a:buClr>
                <a:schemeClr val="hlink"/>
              </a:buClr>
              <a:buSzPct val="60000"/>
              <a:buFont typeface="Wingdings" panose="05000000000000000000" pitchFamily="2" charset="2"/>
              <a:buNone/>
              <a:defRPr/>
            </a:pPr>
            <a:r>
              <a:rPr lang="ja-JP" altLang="en-US" sz="1600" dirty="0">
                <a:solidFill>
                  <a:schemeClr val="tx2"/>
                </a:solidFill>
                <a:latin typeface="+mj-ea"/>
              </a:rPr>
              <a:t>○なので、候補者の考えを聞いたり、情報を集めたりと、</a:t>
            </a:r>
            <a:r>
              <a:rPr lang="ja-JP" altLang="en-US" sz="1600" dirty="0">
                <a:solidFill>
                  <a:srgbClr val="FF0000"/>
                </a:solidFill>
                <a:latin typeface="+mj-ea"/>
              </a:rPr>
              <a:t> 最終的には、●</a:t>
            </a:r>
            <a:r>
              <a:rPr lang="ja-JP" altLang="en-US" sz="1600" dirty="0">
                <a:latin typeface="+mj-ea"/>
              </a:rPr>
              <a:t>しっかりとした候補者を</a:t>
            </a:r>
            <a:r>
              <a:rPr lang="ja-JP" altLang="en-US" sz="1600" dirty="0">
                <a:solidFill>
                  <a:srgbClr val="FF0000"/>
                </a:solidFill>
                <a:latin typeface="+mj-ea"/>
              </a:rPr>
              <a:t>自分の判断で、選ぶことが大事ということになります。</a:t>
            </a:r>
            <a:endParaRPr lang="en-US" altLang="ja-JP" sz="1600" dirty="0">
              <a:solidFill>
                <a:srgbClr val="FF0000"/>
              </a:solidFill>
              <a:latin typeface="+mj-ea"/>
            </a:endParaRPr>
          </a:p>
          <a:p>
            <a:pPr>
              <a:buClr>
                <a:schemeClr val="hlink"/>
              </a:buClr>
              <a:buSzPct val="60000"/>
              <a:buFont typeface="Wingdings" panose="05000000000000000000" pitchFamily="2" charset="2"/>
              <a:buNone/>
              <a:defRPr/>
            </a:pPr>
            <a:r>
              <a:rPr lang="ja-JP" altLang="en-US" sz="1600" dirty="0">
                <a:latin typeface="+mj-ea"/>
              </a:rPr>
              <a:t>○ここまでが、選挙の意義のお話です。</a:t>
            </a:r>
          </a:p>
        </p:txBody>
      </p:sp>
      <p:sp>
        <p:nvSpPr>
          <p:cNvPr id="409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09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3ED100-7FBE-4AE5-81AE-68FF93A9E135}" type="slidenum">
              <a:rPr lang="en-US" altLang="ja-JP" smtClean="0">
                <a:latin typeface="Times New Roman" panose="02020603050405020304" pitchFamily="18" charset="0"/>
              </a:rPr>
              <a:pPr>
                <a:spcBef>
                  <a:spcPct val="0"/>
                </a:spcBef>
              </a:pPr>
              <a:t>12</a:t>
            </a:fld>
            <a:endParaRPr lang="en-US" altLang="ja-JP">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○さて、そんな大事な選挙に、じゃあ皆さんどれくらい行ってるんでしょうか。選挙の投票率は、いまどれくらいになっているのか、皆さんに考えてもらいたいと思います。</a:t>
            </a:r>
          </a:p>
          <a:p>
            <a:r>
              <a:rPr lang="ja-JP" altLang="en-US" sz="1600" dirty="0"/>
              <a:t>○直近の令和６年１０月２７日執行の衆議院議員総選挙（小選挙区）を例に見ていきたいと思います。</a:t>
            </a:r>
            <a:endParaRPr lang="en-US" altLang="ja-JP" sz="1600" dirty="0"/>
          </a:p>
          <a:p>
            <a:r>
              <a:rPr lang="ja-JP" altLang="en-US" sz="1600" dirty="0"/>
              <a:t>これもクイズとなります。宮城県内の投票率は、この３つのうちどれでしょうか。</a:t>
            </a:r>
            <a:endParaRPr lang="en-US" altLang="ja-JP" sz="1600" dirty="0"/>
          </a:p>
          <a:p>
            <a:r>
              <a:rPr lang="ja-JP" altLang="en-US" sz="1600" dirty="0"/>
              <a:t>○「　</a:t>
            </a:r>
            <a:r>
              <a:rPr lang="en-US" altLang="ja-JP" sz="1600" dirty="0"/>
              <a:t>A</a:t>
            </a:r>
            <a:r>
              <a:rPr lang="ja-JP" altLang="en-US" sz="1600" dirty="0"/>
              <a:t>　７９％　」　　「　</a:t>
            </a:r>
            <a:r>
              <a:rPr lang="en-US" altLang="ja-JP" sz="1600" dirty="0"/>
              <a:t>B</a:t>
            </a:r>
            <a:r>
              <a:rPr lang="ja-JP" altLang="en-US" sz="1600" dirty="0"/>
              <a:t>　６６％　」　「　</a:t>
            </a:r>
            <a:r>
              <a:rPr lang="en-US" altLang="ja-JP" sz="1600" dirty="0"/>
              <a:t>C</a:t>
            </a:r>
            <a:r>
              <a:rPr lang="ja-JP" altLang="en-US" sz="1600" dirty="0"/>
              <a:t>　５２％　」</a:t>
            </a:r>
            <a:endParaRPr lang="en-US" altLang="ja-JP" sz="1600" dirty="0"/>
          </a:p>
          <a:p>
            <a:r>
              <a:rPr lang="ja-JP" altLang="en-US" sz="1600" dirty="0"/>
              <a:t>●答え　　</a:t>
            </a:r>
            <a:r>
              <a:rPr lang="en-US" altLang="ja-JP" sz="1600" dirty="0"/>
              <a:t>C</a:t>
            </a:r>
            <a:endParaRPr lang="ja-JP" altLang="en-US" sz="1600" dirty="0"/>
          </a:p>
          <a:p>
            <a:r>
              <a:rPr lang="ja-JP" altLang="en-US" sz="1600" dirty="0"/>
              <a:t>○Ａは昭和３０年の衆議院議員総選挙の数値（昭和から今回までの中で過去の投票率で最大）、</a:t>
            </a:r>
            <a:r>
              <a:rPr lang="en-US" altLang="ja-JP" sz="1600" dirty="0"/>
              <a:t>B</a:t>
            </a:r>
            <a:r>
              <a:rPr lang="ja-JP" altLang="en-US" sz="1600" dirty="0"/>
              <a:t>は平成５年の衆議院議員総選挙の数値</a:t>
            </a:r>
            <a:endParaRPr lang="en-US" altLang="ja-JP" sz="1600" dirty="0"/>
          </a:p>
          <a:p>
            <a:r>
              <a:rPr lang="ja-JP" altLang="en-US" sz="1600" dirty="0"/>
              <a:t>○宮城県　５２．１６％　全国平均は　５３．８５％（全国平均を若干下回りました） </a:t>
            </a:r>
            <a:endParaRPr lang="en-US" altLang="ja-JP" sz="1600" dirty="0"/>
          </a:p>
          <a:p>
            <a:r>
              <a:rPr lang="ja-JP" altLang="en-US" sz="1600" dirty="0"/>
              <a:t>　前回は令和３年度　５５．８７％のため３％ほど減少しました。</a:t>
            </a:r>
            <a:endParaRPr lang="en-US" altLang="ja-JP" sz="1600" dirty="0"/>
          </a:p>
        </p:txBody>
      </p:sp>
      <p:sp>
        <p:nvSpPr>
          <p:cNvPr id="430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30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0F73D69-6AD6-45B5-8DA6-B199ABC2685B}" type="slidenum">
              <a:rPr lang="en-US" altLang="ja-JP" smtClean="0">
                <a:latin typeface="Times New Roman" panose="02020603050405020304" pitchFamily="18" charset="0"/>
              </a:rPr>
              <a:pPr>
                <a:spcBef>
                  <a:spcPct val="0"/>
                </a:spcBef>
              </a:pPr>
              <a:t>13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6361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○では、１８、１９歳の投票率は、どのくらいでしょうか。</a:t>
            </a:r>
            <a:endParaRPr lang="en-US" altLang="ja-JP" sz="1600" dirty="0"/>
          </a:p>
          <a:p>
            <a:r>
              <a:rPr lang="ja-JP" altLang="en-US" sz="1600" dirty="0"/>
              <a:t>○これも令和６年１０月に行われた衆議院議員総選挙（小選挙区）の投票率を見てみたいと思います。</a:t>
            </a:r>
            <a:endParaRPr lang="en-US" altLang="ja-JP" sz="1600" dirty="0"/>
          </a:p>
          <a:p>
            <a:r>
              <a:rPr lang="ja-JP" altLang="en-US" sz="1600" dirty="0"/>
              <a:t>○こちらもクイズです。次の３つの数字のうち、どの数字になると思いますか。</a:t>
            </a:r>
            <a:endParaRPr lang="en-US" altLang="ja-JP" sz="1600" dirty="0"/>
          </a:p>
          <a:p>
            <a:r>
              <a:rPr lang="ja-JP" altLang="en-US" sz="1600" dirty="0"/>
              <a:t>「　</a:t>
            </a:r>
            <a:r>
              <a:rPr lang="en-US" altLang="ja-JP" sz="1600" dirty="0"/>
              <a:t>A</a:t>
            </a:r>
            <a:r>
              <a:rPr lang="ja-JP" altLang="en-US" sz="1600" dirty="0"/>
              <a:t>　３７％　」　「　</a:t>
            </a:r>
            <a:r>
              <a:rPr lang="en-US" altLang="ja-JP" sz="1600" dirty="0"/>
              <a:t>B</a:t>
            </a:r>
            <a:r>
              <a:rPr lang="ja-JP" altLang="en-US" sz="1600" dirty="0"/>
              <a:t>　５０％　」　「　</a:t>
            </a:r>
            <a:r>
              <a:rPr lang="en-US" altLang="ja-JP" sz="1600" dirty="0"/>
              <a:t>C</a:t>
            </a:r>
            <a:r>
              <a:rPr lang="ja-JP" altLang="en-US" sz="1600" dirty="0"/>
              <a:t>　６５％　」</a:t>
            </a:r>
            <a:endParaRPr lang="en-US" altLang="ja-JP" sz="1600" dirty="0"/>
          </a:p>
          <a:p>
            <a:r>
              <a:rPr lang="ja-JP" altLang="en-US" sz="1600" dirty="0"/>
              <a:t>○正解は●　「　</a:t>
            </a:r>
            <a:r>
              <a:rPr lang="en-US" altLang="ja-JP" sz="1600" dirty="0"/>
              <a:t>A</a:t>
            </a:r>
            <a:r>
              <a:rPr lang="ja-JP" altLang="en-US" sz="1600" dirty="0"/>
              <a:t>　３７％　」です。１８、９歳の投票率は県の平均（５２％）よりも低い数字となっております。</a:t>
            </a:r>
            <a:endParaRPr lang="en-US" altLang="ja-JP" sz="1600" dirty="0"/>
          </a:p>
          <a:p>
            <a:r>
              <a:rPr lang="ja-JP" altLang="en-US" sz="1600" dirty="0"/>
              <a:t>○ちなみにＢは５０～５４歳の値、Ｃは６５～６９歳の数値です。</a:t>
            </a:r>
            <a:endParaRPr lang="en-US" altLang="ja-JP" sz="1600" dirty="0"/>
          </a:p>
          <a:p>
            <a:r>
              <a:rPr lang="ja-JP" altLang="en-US" sz="1600" dirty="0"/>
              <a:t>前回令和３年の衆議選のときは１８、１９歳の投票率は約４４％だったため前回よりも下がった結果となりました。</a:t>
            </a:r>
            <a:endParaRPr lang="en-US" altLang="ja-JP" sz="1600" dirty="0"/>
          </a:p>
        </p:txBody>
      </p:sp>
      <p:sp>
        <p:nvSpPr>
          <p:cNvPr id="4813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8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EED1162-AA73-44FD-B110-3FAC6D9F8DA9}" type="slidenum">
              <a:rPr lang="en-US" altLang="ja-JP" smtClean="0">
                <a:latin typeface="Times New Roman" panose="02020603050405020304" pitchFamily="18" charset="0"/>
              </a:rPr>
              <a:pPr>
                <a:spcBef>
                  <a:spcPct val="0"/>
                </a:spcBef>
              </a:pPr>
              <a:t>14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39527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○では、どの年代の人が、どれくらい選挙に行っているのかというのがこのグラフです。</a:t>
            </a:r>
            <a:endParaRPr lang="en-US" altLang="ja-JP" sz="1600" dirty="0"/>
          </a:p>
          <a:p>
            <a:r>
              <a:rPr lang="ja-JP" altLang="en-US" sz="1600" dirty="0"/>
              <a:t>○左が若い人で、右に行くほど年齢が高くなっています。グラフの高さが投票率の高さです。</a:t>
            </a:r>
          </a:p>
          <a:p>
            <a:r>
              <a:rPr lang="ja-JP" altLang="en-US" sz="1600" dirty="0"/>
              <a:t>○見て分かるとおり、投票率は、若い人ほど低く、高齢者ほど高い傾向となっています。</a:t>
            </a:r>
          </a:p>
          <a:p>
            <a:r>
              <a:rPr lang="ja-JP" altLang="en-US" sz="1600" dirty="0"/>
              <a:t>○一番低いのが２０代前半で、３０％に届かない。これに対して、６０代後半だと６５％近くになります。</a:t>
            </a:r>
          </a:p>
          <a:p>
            <a:r>
              <a:rPr lang="ja-JP" altLang="en-US" sz="1600" dirty="0"/>
              <a:t>○一方、１８、１９歳の平均は、３７％で、３人に１人は投票していることが分かります。</a:t>
            </a:r>
            <a:endParaRPr lang="en-US" altLang="ja-JP" sz="1600" dirty="0"/>
          </a:p>
          <a:p>
            <a:r>
              <a:rPr lang="ja-JP" altLang="en-US" sz="1600" dirty="0"/>
              <a:t>ただし、全体的に見ても若者の投票率は低い状態となっています。</a:t>
            </a:r>
          </a:p>
          <a:p>
            <a:endParaRPr lang="en-US" altLang="ja-JP" sz="1600" dirty="0"/>
          </a:p>
          <a:p>
            <a:r>
              <a:rPr lang="ja-JP" altLang="en-US" sz="1600" dirty="0"/>
              <a:t>⇒じゃあ、なぜ、若者の投票率が低いのかというのが次のスライドになります。</a:t>
            </a:r>
          </a:p>
        </p:txBody>
      </p:sp>
      <p:sp>
        <p:nvSpPr>
          <p:cNvPr id="471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71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6F8B62F-9175-45FF-BB0D-DBA1062D63CD}" type="slidenum">
              <a:rPr lang="en-US" altLang="ja-JP" smtClean="0">
                <a:latin typeface="Times New Roman" panose="02020603050405020304" pitchFamily="18" charset="0"/>
              </a:rPr>
              <a:pPr>
                <a:spcBef>
                  <a:spcPct val="0"/>
                </a:spcBef>
              </a:pPr>
              <a:t>15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78035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a:latin typeface="+mn-ea"/>
              </a:rPr>
              <a:t>○実際、若者に投票を棄権する理由、つまり、選挙に行かなかった理由を調査してみた結果があります。多かった答えがこれです。</a:t>
            </a:r>
          </a:p>
          <a:p>
            <a:pPr>
              <a:buFont typeface="Tahoma" panose="020B0604030504040204" pitchFamily="34" charset="0"/>
              <a:buNone/>
              <a:defRPr/>
            </a:pPr>
            <a:r>
              <a:rPr lang="ja-JP" altLang="en-US" sz="1600" dirty="0">
                <a:solidFill>
                  <a:schemeClr val="bg1"/>
                </a:solidFill>
                <a:latin typeface="+mn-ea"/>
              </a:rPr>
              <a:t>　１．選挙にあまり関心がなかったから</a:t>
            </a:r>
            <a:endParaRPr lang="en-US" altLang="ja-JP" sz="1600" dirty="0">
              <a:solidFill>
                <a:schemeClr val="bg1"/>
              </a:solidFill>
              <a:latin typeface="+mn-ea"/>
            </a:endParaRPr>
          </a:p>
          <a:p>
            <a:pPr>
              <a:buFont typeface="Tahoma" panose="020B0604030504040204" pitchFamily="34" charset="0"/>
              <a:buNone/>
              <a:defRPr/>
            </a:pPr>
            <a:r>
              <a:rPr lang="ja-JP" altLang="en-US" sz="1600" dirty="0">
                <a:solidFill>
                  <a:schemeClr val="bg1"/>
                </a:solidFill>
                <a:latin typeface="+mn-ea"/>
              </a:rPr>
              <a:t>　２．仕事があったから</a:t>
            </a:r>
            <a:endParaRPr lang="en-US" altLang="ja-JP" sz="1600" dirty="0">
              <a:solidFill>
                <a:schemeClr val="bg1"/>
              </a:solidFill>
              <a:latin typeface="+mn-ea"/>
            </a:endParaRPr>
          </a:p>
          <a:p>
            <a:pPr>
              <a:buFont typeface="Tahoma" panose="020B0604030504040204" pitchFamily="34" charset="0"/>
              <a:buNone/>
              <a:defRPr/>
            </a:pPr>
            <a:r>
              <a:rPr lang="ja-JP" altLang="en-US" sz="1600" dirty="0">
                <a:solidFill>
                  <a:schemeClr val="bg1"/>
                </a:solidFill>
                <a:latin typeface="+mn-ea"/>
              </a:rPr>
              <a:t>　３．適当な候補者も政党もなかったからという理由でした。</a:t>
            </a:r>
            <a:endParaRPr lang="ja-JP" altLang="en-US" sz="1600" dirty="0">
              <a:latin typeface="+mn-ea"/>
            </a:endParaRPr>
          </a:p>
          <a:p>
            <a:pPr>
              <a:defRPr/>
            </a:pPr>
            <a:r>
              <a:rPr lang="ja-JP" altLang="en-US" sz="1600" dirty="0">
                <a:latin typeface="+mn-ea"/>
              </a:rPr>
              <a:t>●これは、まとめてみますと、「選挙・政治に無関心」だから、ということになるかと思います。</a:t>
            </a:r>
            <a:endParaRPr lang="en-US" altLang="ja-JP" sz="1600" dirty="0">
              <a:latin typeface="+mn-ea"/>
            </a:endParaRPr>
          </a:p>
          <a:p>
            <a:pPr>
              <a:defRPr/>
            </a:pPr>
            <a:r>
              <a:rPr lang="ja-JP" altLang="en-US" sz="1600" dirty="0">
                <a:latin typeface="+mn-ea"/>
              </a:rPr>
              <a:t>○仕事があったから、というのはしょうがない？　無関心は違うんじゃないか？　と思うかもしれません。</a:t>
            </a:r>
            <a:endParaRPr lang="en-US" altLang="ja-JP" sz="1600" dirty="0">
              <a:latin typeface="+mn-ea"/>
            </a:endParaRPr>
          </a:p>
          <a:p>
            <a:pPr>
              <a:defRPr/>
            </a:pPr>
            <a:r>
              <a:rPr lang="ja-JP" altLang="en-US" sz="1600" dirty="0">
                <a:latin typeface="+mn-ea"/>
              </a:rPr>
              <a:t>○ですが、選挙当日に都合が悪くて投票に行けない人のためにも、後で紹介しますが「期日前投票」や、「不在者投票」といったような制度があります。</a:t>
            </a:r>
            <a:endParaRPr lang="en-US" altLang="ja-JP" sz="1600" dirty="0">
              <a:latin typeface="+mn-ea"/>
            </a:endParaRPr>
          </a:p>
          <a:p>
            <a:pPr>
              <a:defRPr/>
            </a:pPr>
            <a:r>
              <a:rPr lang="ja-JP" altLang="en-US" sz="1600" dirty="0">
                <a:latin typeface="+mn-ea"/>
              </a:rPr>
              <a:t>○ですから、当日仕事や用事があっても、選挙には行けることになっていますが、それでも行かないということは、やはり関心が低い、ということが言えると思います。</a:t>
            </a:r>
            <a:endParaRPr lang="en-US" altLang="ja-JP" sz="1600" dirty="0">
              <a:latin typeface="+mn-ea"/>
            </a:endParaRPr>
          </a:p>
        </p:txBody>
      </p:sp>
      <p:sp>
        <p:nvSpPr>
          <p:cNvPr id="491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491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437E78-47CD-4233-A7F0-B4B4B6D4DF08}" type="slidenum">
              <a:rPr lang="en-US" altLang="ja-JP" smtClean="0">
                <a:latin typeface="Times New Roman" panose="02020603050405020304" pitchFamily="18" charset="0"/>
              </a:rPr>
              <a:pPr>
                <a:spcBef>
                  <a:spcPct val="0"/>
                </a:spcBef>
              </a:pPr>
              <a:t>16</a:t>
            </a:fld>
            <a:endParaRPr lang="en-US" altLang="ja-JP">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○それでは、若い人たちの投票率が低いと何が問題かというと、こういうことが考えられます。</a:t>
            </a:r>
          </a:p>
          <a:p>
            <a:r>
              <a:rPr lang="ja-JP" altLang="en-US" sz="1600" dirty="0"/>
              <a:t>○「政治への無関心」から●「若者の投票率が低下」します</a:t>
            </a:r>
          </a:p>
          <a:p>
            <a:r>
              <a:rPr lang="ja-JP" altLang="en-US" sz="1600" dirty="0"/>
              <a:t>○そのため、●「若者の意見を代弁する候補者が当選しない」。つまり、若い人の声を国や県や町に届けてくれる政治家が当選しない。</a:t>
            </a:r>
          </a:p>
          <a:p>
            <a:r>
              <a:rPr lang="ja-JP" altLang="en-US" sz="1600" dirty="0"/>
              <a:t>○そうすると、●「若者の意見が政治・政策に反映されない」。</a:t>
            </a:r>
          </a:p>
          <a:p>
            <a:r>
              <a:rPr lang="ja-JP" altLang="en-US" sz="1600" dirty="0"/>
              <a:t>●意見が反映されないから、「自分には関係ないや」と、また政治に無関心となる。</a:t>
            </a:r>
          </a:p>
          <a:p>
            <a:r>
              <a:rPr lang="ja-JP" altLang="en-US" sz="1600" dirty="0"/>
              <a:t>○このような●悪循環を招くということになります。</a:t>
            </a:r>
            <a:endParaRPr lang="en-US" altLang="ja-JP" sz="1600" dirty="0"/>
          </a:p>
        </p:txBody>
      </p:sp>
      <p:sp>
        <p:nvSpPr>
          <p:cNvPr id="512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12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A97D56B-1EC9-474A-9D17-01C03D7C2B21}" type="slidenum">
              <a:rPr lang="en-US" altLang="ja-JP" smtClean="0">
                <a:latin typeface="Times New Roman" panose="02020603050405020304" pitchFamily="18" charset="0"/>
              </a:rPr>
              <a:pPr>
                <a:spcBef>
                  <a:spcPct val="0"/>
                </a:spcBef>
              </a:pPr>
              <a:t>17</a:t>
            </a:fld>
            <a:endParaRPr lang="en-US" altLang="ja-JP">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○ましてや、いまは少子高齢化の時代ですので、ただでさえ若い人が少なくて、高齢者が多いです。</a:t>
            </a:r>
          </a:p>
          <a:p>
            <a:r>
              <a:rPr lang="ja-JP" altLang="en-US" sz="1600" dirty="0"/>
              <a:t>○候補者からすれば、人数が少なくて投票に行ってくれない若い人よりも、人数が多くて投票に行ってくれる高齢者の意見を聞いた方がいいな、当選しやすいな、と考える候補者もいると思います。</a:t>
            </a:r>
          </a:p>
          <a:p>
            <a:r>
              <a:rPr lang="ja-JP" altLang="en-US" sz="1600" dirty="0"/>
              <a:t>○立候補すれば、候補者の方は当選したいのは当然なので、やっぱり投票に行かない人よりも、行く人達の意見に耳を傾けると思います。</a:t>
            </a:r>
          </a:p>
          <a:p>
            <a:r>
              <a:rPr lang="ja-JP" altLang="en-US" sz="1600" dirty="0"/>
              <a:t>○これでは、ますます、若い人たちの意見が政治に反映されない恐れがあり、さっきの「悪循環」に入っていきます。</a:t>
            </a:r>
            <a:endParaRPr lang="en-US" altLang="ja-JP" sz="1600" dirty="0"/>
          </a:p>
          <a:p>
            <a:r>
              <a:rPr lang="ja-JP" altLang="en-US" sz="1600" dirty="0"/>
              <a:t>○なので、「皆さんぜひ選挙に行きましょう。」という話になります。</a:t>
            </a:r>
          </a:p>
          <a:p>
            <a:r>
              <a:rPr lang="ja-JP" altLang="en-US" sz="1600" dirty="0"/>
              <a:t>○ただ、これまで「若者の投票率が低いから投票行きましょう。」というお話をしてきましたが、決して投票に行かない若者が悪いというお話ではありません。</a:t>
            </a:r>
            <a:endParaRPr lang="en-US" altLang="ja-JP" sz="1600" dirty="0"/>
          </a:p>
          <a:p>
            <a:r>
              <a:rPr lang="ja-JP" altLang="en-US" sz="1600" dirty="0"/>
              <a:t>投票率については、大学の教授をしている先生たちも研究をしているようですが、ある先生から聞いた話では、若年層の投票率が低いのは昭和時代からずっと続いていることであり、昭和時代は、全体の投票率は下がらずに若年層の投票率が全体的に低かったので「若年層の投票率を上げましょう」という話になっていたところ、平成に入ってからは実は全体の投票率が下がってきており、若年層のみではなく全体に目を向けなければならないというお話も出ているようです。</a:t>
            </a:r>
            <a:endParaRPr lang="en-US" altLang="ja-JP" sz="1600" dirty="0"/>
          </a:p>
          <a:p>
            <a:r>
              <a:rPr lang="ja-JP" altLang="en-US" sz="1600" dirty="0"/>
              <a:t>特に皆さんの親世代の投票率は、昭和時代に比べると低くなっているので、ぜひ皆さんから親に「選挙連れて行って」と言ってもらえるとありがたいなと思います。</a:t>
            </a:r>
            <a:endParaRPr lang="en-US" altLang="ja-JP" sz="1600" dirty="0"/>
          </a:p>
          <a:p>
            <a:pPr>
              <a:spcBef>
                <a:spcPts val="300"/>
              </a:spcBef>
            </a:pPr>
            <a:r>
              <a:rPr lang="ja-JP" altLang="en-US" sz="1600" dirty="0">
                <a:latin typeface="ＭＳ ゴシック" panose="020B0609070205080204" pitchFamily="49" charset="-128"/>
                <a:ea typeface="ＭＳ ゴシック" panose="020B0609070205080204" pitchFamily="49" charset="-128"/>
              </a:rPr>
              <a:t>○ちなみにですが、皆さんは１８歳になれば選挙権を持つことになります。</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○この選挙権を持つ年齢は、少し前まで２０歳でしたが、平成２７年６月に公職選挙法の改正する法律が成立し、（平成２８年６月施行）１８歳に引き下げられました。</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○そして、皆さんの方が影響が大きいのでもちろんご存じと思いますが、成人年齢そのものも１８歳に引き下げになりました。</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　 お酒とたばこはまだ駄目ですが、１８歳になると、法律の上でもみなさんは大人だということです。</a:t>
            </a:r>
            <a:endParaRPr lang="en-US" altLang="ja-JP" sz="1600" dirty="0">
              <a:latin typeface="ＭＳ ゴシック" panose="020B0609070205080204" pitchFamily="49" charset="-128"/>
              <a:ea typeface="ＭＳ ゴシック" panose="020B0609070205080204" pitchFamily="49" charset="-128"/>
            </a:endParaRPr>
          </a:p>
          <a:p>
            <a:pPr>
              <a:spcBef>
                <a:spcPts val="300"/>
              </a:spcBef>
            </a:pPr>
            <a:r>
              <a:rPr lang="ja-JP" altLang="en-US" sz="1600" dirty="0">
                <a:latin typeface="ＭＳ ゴシック" panose="020B0609070205080204" pitchFamily="49" charset="-128"/>
                <a:ea typeface="ＭＳ ゴシック" panose="020B0609070205080204" pitchFamily="49" charset="-128"/>
              </a:rPr>
              <a:t>○なぜ選挙権が１８歳に引き下げられたのか、ですが</a:t>
            </a:r>
          </a:p>
          <a:p>
            <a:pPr>
              <a:spcBef>
                <a:spcPts val="300"/>
              </a:spcBef>
            </a:pPr>
            <a:r>
              <a:rPr lang="ja-JP" altLang="en-US" sz="1600" dirty="0">
                <a:latin typeface="ＭＳ ゴシック" panose="020B0609070205080204" pitchFamily="49" charset="-128"/>
                <a:ea typeface="ＭＳ ゴシック" panose="020B0609070205080204" pitchFamily="49" charset="-128"/>
              </a:rPr>
              <a:t>○理由が２つあります。まず●</a:t>
            </a:r>
          </a:p>
          <a:p>
            <a:pPr>
              <a:spcBef>
                <a:spcPts val="300"/>
              </a:spcBef>
            </a:pPr>
            <a:r>
              <a:rPr lang="ja-JP" altLang="en-US" sz="1600" dirty="0">
                <a:latin typeface="ＭＳ ゴシック" panose="020B0609070205080204" pitchFamily="49" charset="-128"/>
                <a:ea typeface="ＭＳ ゴシック" panose="020B0609070205080204" pitchFamily="49" charset="-128"/>
              </a:rPr>
              <a:t>○世界では既に９割の国々が１８歳。１８歳が世界的な標準ということになります。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●中には、１６歳から選挙権が得られる、アルゼンチン、オーストリア、ブラジルなどの国もあります。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○そして、もう１つの理由があります。</a:t>
            </a:r>
          </a:p>
          <a:p>
            <a:pPr>
              <a:spcBef>
                <a:spcPts val="300"/>
              </a:spcBef>
            </a:pPr>
            <a:r>
              <a:rPr lang="ja-JP" altLang="en-US" sz="1600" dirty="0">
                <a:latin typeface="ＭＳ ゴシック" panose="020B0609070205080204" pitchFamily="49" charset="-128"/>
                <a:ea typeface="ＭＳ ゴシック" panose="020B0609070205080204" pitchFamily="49" charset="-128"/>
              </a:rPr>
              <a:t>○少子高齢化の中、ますます若い世代が減少していきます。ただし、日本の将来を背負っていくのは、ここにいるみなさんです。</a:t>
            </a:r>
          </a:p>
          <a:p>
            <a:pPr>
              <a:spcBef>
                <a:spcPts val="300"/>
              </a:spcBef>
            </a:pPr>
            <a:r>
              <a:rPr lang="ja-JP" altLang="en-US" sz="1600" dirty="0">
                <a:latin typeface="ＭＳ ゴシック" panose="020B0609070205080204" pitchFamily="49" charset="-128"/>
                <a:ea typeface="ＭＳ ゴシック" panose="020B0609070205080204" pitchFamily="49" charset="-128"/>
              </a:rPr>
              <a:t>ですので、少しでも早いうちから、選挙を通じて、政治に関わってもらいたいという思いから、１８歳で選挙権を持つことになりました。</a:t>
            </a:r>
            <a:endParaRPr lang="en-US" altLang="ja-JP" sz="1600" dirty="0"/>
          </a:p>
          <a:p>
            <a:endParaRPr lang="en-US" altLang="ja-JP" sz="1600" dirty="0"/>
          </a:p>
        </p:txBody>
      </p:sp>
      <p:sp>
        <p:nvSpPr>
          <p:cNvPr id="532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32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1D687745-8D1B-4EFC-9078-9888764BC5E0}" type="slidenum">
              <a:rPr lang="en-US" altLang="ja-JP" smtClean="0">
                <a:latin typeface="Times New Roman" panose="02020603050405020304" pitchFamily="18" charset="0"/>
              </a:rPr>
              <a:pPr>
                <a:spcBef>
                  <a:spcPct val="0"/>
                </a:spcBef>
              </a:pPr>
              <a:t>18</a:t>
            </a:fld>
            <a:endParaRPr lang="en-US" altLang="ja-JP">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○では次に、実際、投票に行くにはどうしたらいいのか？をお話しします。</a:t>
            </a:r>
            <a:endParaRPr lang="en-US" altLang="ja-JP" sz="1600" dirty="0"/>
          </a:p>
          <a:p>
            <a:endParaRPr lang="en-US" altLang="ja-JP" sz="1600" dirty="0"/>
          </a:p>
          <a:p>
            <a:r>
              <a:rPr lang="ja-JP" altLang="en-US" sz="1600" dirty="0"/>
              <a:t>○最初は不安かもしませんが、非常に簡単です。投票日の前に、投票所入場券が郵便などで自宅に届きます。これを持って投票所に行くだけです。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○投票所の場所や投票の日にち・時間は入場券に書かれているので、そこに行く。それだけです。</a:t>
            </a:r>
            <a:endParaRPr lang="en-US" altLang="ja-JP" sz="1600" dirty="0"/>
          </a:p>
        </p:txBody>
      </p:sp>
      <p:sp>
        <p:nvSpPr>
          <p:cNvPr id="614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614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B528719-7C7D-417A-9AC7-D4E705698C2D}" type="slidenum">
              <a:rPr lang="en-US" altLang="ja-JP" smtClean="0">
                <a:latin typeface="Times New Roman" panose="02020603050405020304" pitchFamily="18" charset="0"/>
              </a:rPr>
              <a:pPr>
                <a:spcBef>
                  <a:spcPct val="0"/>
                </a:spcBef>
              </a:pPr>
              <a:t>19</a:t>
            </a:fld>
            <a:endParaRPr lang="en-US" altLang="ja-JP">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○最初に国政選挙（国の選挙）の仕組みを説明します。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○ご存知の人も多いと思いますが、まず、令和６年１０月にあった衆議院議員総選挙についてですが、</a:t>
            </a:r>
          </a:p>
          <a:p>
            <a:r>
              <a:rPr lang="ja-JP" altLang="en-US" sz="1600" dirty="0">
                <a:latin typeface="ＭＳ ゴシック" panose="020B0609070205080204" pitchFamily="49" charset="-128"/>
                <a:ea typeface="ＭＳ ゴシック" panose="020B0609070205080204" pitchFamily="49" charset="-128"/>
              </a:rPr>
              <a:t>●小選挙区は、宮城県で５つの区に分かれています。</a:t>
            </a:r>
          </a:p>
          <a:p>
            <a:r>
              <a:rPr lang="ja-JP" altLang="en-US" sz="1600" dirty="0">
                <a:latin typeface="ＭＳ ゴシック" panose="020B0609070205080204" pitchFamily="49" charset="-128"/>
                <a:ea typeface="ＭＳ ゴシック" panose="020B0609070205080204" pitchFamily="49" charset="-128"/>
              </a:rPr>
              <a:t>○定数は、各区１人、結果、宮城県から５人。</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これまでは宮城県は６つの区でしたが、１票の格差の問題というのがあり、後ほど触れますが、この関係で区割りの見直しがされ</a:t>
            </a:r>
            <a:r>
              <a:rPr lang="ja-JP" altLang="en-US" sz="1600" dirty="0" smtClean="0">
                <a:latin typeface="ＭＳ ゴシック" panose="020B0609070205080204" pitchFamily="49" charset="-128"/>
                <a:ea typeface="ＭＳ ゴシック" panose="020B0609070205080204" pitchFamily="49" charset="-128"/>
              </a:rPr>
              <a:t>、昨年１０月</a:t>
            </a:r>
            <a:r>
              <a:rPr lang="ja-JP" altLang="en-US" sz="1600" dirty="0">
                <a:latin typeface="ＭＳ ゴシック" panose="020B0609070205080204" pitchFamily="49" charset="-128"/>
                <a:ea typeface="ＭＳ ゴシック" panose="020B0609070205080204" pitchFamily="49" charset="-128"/>
              </a:rPr>
              <a:t>から宮城県は５区となり、５人が定数となりました。</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●一方、比例代表は、全国を１１ブロックに分け、宮城県は東北ブロックに入っています。</a:t>
            </a:r>
          </a:p>
          <a:p>
            <a:r>
              <a:rPr lang="ja-JP" altLang="en-US" sz="1600" dirty="0">
                <a:latin typeface="ＭＳ ゴシック" panose="020B0609070205080204" pitchFamily="49" charset="-128"/>
                <a:ea typeface="ＭＳ ゴシック" panose="020B0609070205080204" pitchFamily="49" charset="-128"/>
              </a:rPr>
              <a:t>○定数は１２人です。こちらも、区割りの見直し前は１３人でした。</a:t>
            </a:r>
          </a:p>
          <a:p>
            <a:r>
              <a:rPr lang="ja-JP" altLang="en-US" sz="1600" dirty="0">
                <a:latin typeface="ＭＳ ゴシック" panose="020B0609070205080204" pitchFamily="49" charset="-128"/>
                <a:ea typeface="ＭＳ ゴシック" panose="020B0609070205080204" pitchFamily="49" charset="-128"/>
              </a:rPr>
              <a:t>●投票方法は、小選挙区は、候補者個人に投票するのに対し、比例代表は、政党に投票します。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（政党が候補者の名簿を作り、政党の得票数に応じて、名簿の順番に従って当選人の数が割り当てられます。）</a:t>
            </a:r>
            <a:endParaRPr lang="en-US" altLang="ja-JP" sz="1600" dirty="0">
              <a:latin typeface="ＭＳ ゴシック" panose="020B0609070205080204" pitchFamily="49" charset="-128"/>
              <a:ea typeface="ＭＳ ゴシック" panose="020B0609070205080204" pitchFamily="49" charset="-128"/>
            </a:endParaRPr>
          </a:p>
        </p:txBody>
      </p:sp>
      <p:sp>
        <p:nvSpPr>
          <p:cNvPr id="266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66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E72DD57-EB11-4462-9FD2-3B334337ACDC}" type="slidenum">
              <a:rPr lang="en-US" altLang="ja-JP" smtClean="0">
                <a:latin typeface="Times New Roman" panose="02020603050405020304" pitchFamily="18" charset="0"/>
              </a:rPr>
              <a:pPr>
                <a:spcBef>
                  <a:spcPct val="0"/>
                </a:spcBef>
              </a:pPr>
              <a:t>2</a:t>
            </a:fld>
            <a:endParaRPr lang="en-US" altLang="ja-JP">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○もし入場券を忘れた場合ですが、</a:t>
            </a:r>
            <a:endParaRPr lang="en-US" altLang="ja-JP" sz="1600" dirty="0"/>
          </a:p>
          <a:p>
            <a:r>
              <a:rPr lang="ja-JP" altLang="en-US" sz="1600" dirty="0"/>
              <a:t>●なくても大丈夫です。住所、名前、生年月日などの本人確認ができれば投票できるので、安心して投票所に行ってもらいたいと思います。</a:t>
            </a:r>
          </a:p>
        </p:txBody>
      </p:sp>
      <p:sp>
        <p:nvSpPr>
          <p:cNvPr id="634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634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1AF7E6-4725-41FB-A3EC-982409C7F102}" type="slidenum">
              <a:rPr lang="en-US" altLang="ja-JP" smtClean="0">
                <a:latin typeface="Times New Roman" panose="02020603050405020304" pitchFamily="18" charset="0"/>
              </a:rPr>
              <a:pPr>
                <a:spcBef>
                  <a:spcPct val="0"/>
                </a:spcBef>
              </a:pPr>
              <a:t>20</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00221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047D2CD-6410-49E9-8D81-8DB44AA36B8D}" type="slidenum">
              <a:rPr lang="en-US" altLang="ja-JP" smtClean="0">
                <a:latin typeface="Times New Roman" panose="02020603050405020304" pitchFamily="18" charset="0"/>
              </a:rPr>
              <a:pPr>
                <a:spcBef>
                  <a:spcPct val="0"/>
                </a:spcBef>
              </a:pPr>
              <a:t>21</a:t>
            </a:fld>
            <a:endParaRPr lang="en-US" altLang="ja-JP">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○次に、実際に投票所に入ってからの投票の方法についてですが、これも簡単です。投票所の中はこんな感じのレイアウトになっています。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○まず投票所に入ったら、①の受付を行い、持ってきた入場券を渡します。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○そして、②で本人確認を受けて、③投票用紙の交付を受けます。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○投票用紙の交付を受けたら、④の記載台で投票用紙に記入をします。記入が終わったら、⑤投票箱に投票用紙を入れます。これで終わりです。</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○ちなみに、右側に投票所の責任者と立会役の人がいますが、何もなければ皆さんがやりとりすることはありません。</a:t>
            </a:r>
            <a:endParaRPr lang="en-US" altLang="ja-JP" sz="1600" dirty="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a:latin typeface="ＭＳ ゴシック" panose="020B0609070205080204" pitchFamily="49" charset="-128"/>
                <a:ea typeface="ＭＳ ゴシック" panose="020B0609070205080204" pitchFamily="49" charset="-128"/>
              </a:rPr>
              <a:t>○ちなみに一般的には、投票所に着いてから、投票を終えるのにかかる時間の平均は５分と言われています。サッと行って、サッと帰ってこれる。ので、気軽に行けるものだと思ってください。</a:t>
            </a:r>
            <a:endParaRPr lang="en-US" altLang="ja-JP" sz="1600" dirty="0">
              <a:latin typeface="ＭＳ ゴシック" panose="020B0609070205080204" pitchFamily="49" charset="-128"/>
              <a:ea typeface="ＭＳ ゴシック" panose="020B0609070205080204" pitchFamily="49" charset="-128"/>
            </a:endParaRPr>
          </a:p>
        </p:txBody>
      </p:sp>
      <p:sp>
        <p:nvSpPr>
          <p:cNvPr id="6554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○これは白紙ですが、実際の投票用紙には、こんな感じのことが印刷されています。</a:t>
            </a:r>
            <a:endParaRPr lang="en-US" altLang="ja-JP" sz="1600" dirty="0"/>
          </a:p>
          <a:p>
            <a:r>
              <a:rPr lang="ja-JP" altLang="en-US" sz="1600" dirty="0"/>
              <a:t>この後、皆さんにも実際こういった用紙で模擬投票をしてもらいます。</a:t>
            </a:r>
          </a:p>
          <a:p>
            <a:r>
              <a:rPr lang="ja-JP" altLang="en-US" sz="1600" dirty="0"/>
              <a:t>○投票用紙の、●この枠に、投票したい人の名前や政党を書きます。</a:t>
            </a:r>
            <a:endParaRPr lang="en-US" altLang="ja-JP" sz="1600" dirty="0"/>
          </a:p>
          <a:p>
            <a:r>
              <a:rPr lang="ja-JP" altLang="en-US" sz="1600" dirty="0"/>
              <a:t>○それ以外の余計なことを書いたりすると、無効になってしまいますので注意してください。</a:t>
            </a:r>
            <a:endParaRPr lang="en-US" altLang="ja-JP" sz="1600" dirty="0"/>
          </a:p>
        </p:txBody>
      </p:sp>
      <p:sp>
        <p:nvSpPr>
          <p:cNvPr id="768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768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3B2F3B6-8F15-4C5B-8A9E-B6E2BE7D85A4}" type="slidenum">
              <a:rPr lang="en-US" altLang="ja-JP" smtClean="0">
                <a:solidFill>
                  <a:srgbClr val="000000"/>
                </a:solidFill>
                <a:latin typeface="Times New Roman" panose="02020603050405020304" pitchFamily="18" charset="0"/>
              </a:rPr>
              <a:pPr>
                <a:spcBef>
                  <a:spcPct val="0"/>
                </a:spcBef>
                <a:buClr>
                  <a:srgbClr val="FFFFFF"/>
                </a:buClr>
              </a:pPr>
              <a:t>22</a:t>
            </a:fld>
            <a:endParaRPr lang="en-US" altLang="ja-JP">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7952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1600" dirty="0">
                <a:latin typeface="+mj-ea"/>
              </a:rPr>
              <a:t>○どういった場合に無効になるか。投票所に行ってせっかく投票しても、こういう書き方をしてしまうと、無効となってしまいますので、気をつけてほしいことをお話します。</a:t>
            </a:r>
            <a:endParaRPr lang="en-US" altLang="ja-JP" sz="1600" dirty="0">
              <a:latin typeface="+mj-ea"/>
            </a:endParaRPr>
          </a:p>
          <a:p>
            <a:pPr>
              <a:defRPr/>
            </a:pPr>
            <a:r>
              <a:rPr lang="ja-JP" altLang="en-US" sz="1600" dirty="0">
                <a:latin typeface="+mj-ea"/>
              </a:rPr>
              <a:t>○まず、投票所で交付された投票用紙以外の用紙に記入した場合。メモ用紙などを持って行って書いても無効になります。</a:t>
            </a:r>
            <a:endParaRPr lang="en-US" altLang="ja-JP" sz="1600" dirty="0">
              <a:latin typeface="+mj-ea"/>
            </a:endParaRPr>
          </a:p>
          <a:p>
            <a:pPr>
              <a:defRPr/>
            </a:pPr>
            <a:r>
              <a:rPr lang="ja-JP" altLang="en-US" sz="1600" dirty="0">
                <a:latin typeface="+mj-ea"/>
              </a:rPr>
              <a:t>○２つめ。投票用紙に候補者の名前を２人以上書いたもの。これも無効。</a:t>
            </a:r>
            <a:endParaRPr lang="en-US" altLang="ja-JP" sz="1600" dirty="0">
              <a:latin typeface="+mj-ea"/>
            </a:endParaRPr>
          </a:p>
          <a:p>
            <a:pPr>
              <a:defRPr/>
            </a:pPr>
            <a:r>
              <a:rPr lang="ja-JP" altLang="en-US" sz="1600" dirty="0">
                <a:latin typeface="+mj-ea"/>
              </a:rPr>
              <a:t>○３つめ。候補者氏名の他に色々書いてしまうもの。これも無効。</a:t>
            </a:r>
            <a:endParaRPr lang="en-US" altLang="ja-JP" sz="1600" dirty="0">
              <a:latin typeface="+mj-ea"/>
            </a:endParaRPr>
          </a:p>
          <a:p>
            <a:pPr>
              <a:defRPr/>
            </a:pPr>
            <a:r>
              <a:rPr lang="ja-JP" altLang="en-US" sz="1600" dirty="0">
                <a:latin typeface="+mj-ea"/>
              </a:rPr>
              <a:t>○４つめ。白紙、いたずら書きや何を書いているか分からないものも無効です。</a:t>
            </a:r>
          </a:p>
          <a:p>
            <a:pPr>
              <a:defRPr/>
            </a:pPr>
            <a:r>
              <a:rPr lang="ja-JP" altLang="en-US" sz="1600" dirty="0">
                <a:latin typeface="+mj-ea"/>
              </a:rPr>
              <a:t>○このようにならないように、投票するときは、投票用紙にしっかりと候補者の名前・政党の名前を書きましょう。</a:t>
            </a:r>
          </a:p>
          <a:p>
            <a:pPr>
              <a:defRPr/>
            </a:pPr>
            <a:r>
              <a:rPr lang="ja-JP" altLang="en-US" sz="1600" dirty="0"/>
              <a:t>○基本的には、記載台には投票する人や政党の名前、どう書けばいいかという例が掲示されています。氏名掲示といって、今日の記載台にも貼ってありますが、</a:t>
            </a:r>
            <a:endParaRPr lang="en-US" altLang="ja-JP" sz="1600" dirty="0"/>
          </a:p>
          <a:p>
            <a:pPr>
              <a:defRPr/>
            </a:pPr>
            <a:r>
              <a:rPr lang="ja-JP" altLang="en-US" sz="1600" dirty="0"/>
              <a:t>その通りに書けばいいようになっていますので、それを見ながら書けば間違いないです。</a:t>
            </a:r>
            <a:endParaRPr lang="en-US" altLang="ja-JP" sz="1600" dirty="0"/>
          </a:p>
          <a:p>
            <a:pPr>
              <a:defRPr/>
            </a:pPr>
            <a:endParaRPr lang="en-US" altLang="ja-JP" sz="1600" dirty="0"/>
          </a:p>
          <a:p>
            <a:pPr>
              <a:defRPr/>
            </a:pPr>
            <a:r>
              <a:rPr lang="ja-JP" altLang="en-US" sz="1600" dirty="0"/>
              <a:t>（模擬投票前に休憩を挟む場合）</a:t>
            </a:r>
            <a:endParaRPr lang="en-US" altLang="ja-JP" sz="1600" dirty="0"/>
          </a:p>
          <a:p>
            <a:pPr eaLnBrk="1" hangingPunct="1"/>
            <a:r>
              <a:rPr lang="ja-JP" altLang="en-US" sz="1600" dirty="0"/>
              <a:t>○ここまで投票について、簡単な説明を行いましたので、次に模擬投票の体験に移りたいと思いますが、一度、ここで休憩を挟みたいと思います。</a:t>
            </a:r>
            <a:endParaRPr lang="en-US" altLang="ja-JP" sz="1600" dirty="0"/>
          </a:p>
          <a:p>
            <a:pPr eaLnBrk="1" hangingPunct="1"/>
            <a:r>
              <a:rPr lang="ja-JP" altLang="en-US" sz="1600" dirty="0"/>
              <a:t>○□□分後の「△△時</a:t>
            </a:r>
            <a:r>
              <a:rPr lang="en-US" altLang="ja-JP" sz="1600" dirty="0"/>
              <a:t>××</a:t>
            </a:r>
            <a:r>
              <a:rPr lang="ja-JP" altLang="en-US" sz="1600" dirty="0"/>
              <a:t>分」まで休憩とします。</a:t>
            </a:r>
            <a:endParaRPr lang="en-US" altLang="ja-JP" sz="1600" dirty="0"/>
          </a:p>
        </p:txBody>
      </p:sp>
      <p:sp>
        <p:nvSpPr>
          <p:cNvPr id="696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1382E2F-4B78-4978-BDC9-17DA7B5E0057}" type="slidenum">
              <a:rPr lang="ja-JP" altLang="en-US" smtClean="0">
                <a:latin typeface="Times New Roman" panose="02020603050405020304" pitchFamily="18" charset="0"/>
              </a:rPr>
              <a:pPr>
                <a:spcBef>
                  <a:spcPct val="0"/>
                </a:spcBef>
              </a:pPr>
              <a:t>23</a:t>
            </a:fld>
            <a:endParaRPr lang="ja-JP"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A691EFD-0BE3-4936-9278-629DCF0DD22C}" type="slidenum">
              <a:rPr lang="en-US" altLang="ja-JP" smtClean="0">
                <a:latin typeface="Times New Roman" panose="02020603050405020304" pitchFamily="18" charset="0"/>
              </a:rPr>
              <a:pPr>
                <a:spcBef>
                  <a:spcPct val="0"/>
                </a:spcBef>
              </a:pPr>
              <a:t>24</a:t>
            </a:fld>
            <a:endParaRPr lang="en-US" altLang="ja-JP">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○それでは、実際に宮城県知事選挙の模擬投票に入りたいと思います</a:t>
            </a:r>
            <a:r>
              <a:rPr lang="ja-JP" altLang="en-US" sz="1600" dirty="0" smtClean="0"/>
              <a:t>。</a:t>
            </a:r>
            <a:endParaRPr lang="en-US" altLang="ja-JP" sz="1600" dirty="0" smtClean="0"/>
          </a:p>
        </p:txBody>
      </p:sp>
      <p:sp>
        <p:nvSpPr>
          <p:cNvPr id="71685"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E36C5F4-0785-4F41-8E9D-F39B400BF52A}" type="slidenum">
              <a:rPr lang="en-US" altLang="ja-JP" smtClean="0">
                <a:latin typeface="Times New Roman" panose="02020603050405020304" pitchFamily="18" charset="0"/>
              </a:rPr>
              <a:pPr>
                <a:spcBef>
                  <a:spcPct val="0"/>
                </a:spcBef>
              </a:pPr>
              <a:t>25</a:t>
            </a:fld>
            <a:endParaRPr lang="en-US" altLang="ja-JP">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a:t>○みなさんの手元には選挙公報をお配りしていますが、改めて候補者について紹介していきたいと思います。</a:t>
            </a:r>
            <a:endParaRPr lang="en-US" altLang="ja-JP" sz="1400" dirty="0"/>
          </a:p>
          <a:p>
            <a:pPr defTabSz="914217" eaLnBrk="1" hangingPunct="1">
              <a:defRPr/>
            </a:pPr>
            <a:r>
              <a:rPr lang="ja-JP" altLang="en-US" sz="1400" dirty="0"/>
              <a:t>○政策を簡潔に説明</a:t>
            </a:r>
            <a:endParaRPr lang="en-US" altLang="ja-JP" sz="1400" dirty="0"/>
          </a:p>
          <a:p>
            <a:pPr eaLnBrk="1" hangingPunct="1"/>
            <a:endParaRPr lang="en-US" altLang="ja-JP" sz="1400" dirty="0"/>
          </a:p>
        </p:txBody>
      </p:sp>
      <p:sp>
        <p:nvSpPr>
          <p:cNvPr id="7373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94314C9-37FA-4296-8B9A-FA0E49498C84}" type="slidenum">
              <a:rPr lang="en-US" altLang="ja-JP" smtClean="0">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○政策を簡潔に説明</a:t>
            </a:r>
            <a:endParaRPr lang="en-US" altLang="ja-JP" dirty="0"/>
          </a:p>
          <a:p>
            <a:pPr eaLnBrk="1" hangingPunct="1"/>
            <a:endParaRPr lang="en-US" altLang="ja-JP" b="1" dirty="0"/>
          </a:p>
        </p:txBody>
      </p:sp>
      <p:sp>
        <p:nvSpPr>
          <p:cNvPr id="757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7A6B36F-0F5E-488E-9C7B-EA94762962CE}" type="slidenum">
              <a:rPr lang="en-US" altLang="ja-JP" smtClean="0">
                <a:latin typeface="Times New Roman" panose="02020603050405020304" pitchFamily="18" charset="0"/>
              </a:rPr>
              <a:pPr>
                <a:spcBef>
                  <a:spcPct val="0"/>
                </a:spcBef>
              </a:pPr>
              <a:t>27</a:t>
            </a:fld>
            <a:endParaRPr lang="en-US" altLang="ja-JP">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a:t>○政策を簡潔に説明</a:t>
            </a:r>
            <a:endParaRPr lang="en-US" altLang="ja-JP"/>
          </a:p>
          <a:p>
            <a:pPr eaLnBrk="1" hangingPunct="1"/>
            <a:endParaRPr lang="en-US" altLang="ja-JP" b="1"/>
          </a:p>
        </p:txBody>
      </p:sp>
      <p:sp>
        <p:nvSpPr>
          <p:cNvPr id="7782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D96E5C8-E822-4CB0-A646-410B0DDAA81C}" type="slidenum">
              <a:rPr lang="en-US" altLang="ja-JP" smtClean="0">
                <a:latin typeface="Times New Roman" panose="02020603050405020304" pitchFamily="18" charset="0"/>
              </a:rPr>
              <a:pPr>
                <a:spcBef>
                  <a:spcPct val="0"/>
                </a:spcBef>
              </a:pPr>
              <a:t>28</a:t>
            </a:fld>
            <a:endParaRPr lang="en-US" altLang="ja-JP">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a:t>○政策を簡潔に説明</a:t>
            </a:r>
            <a:endParaRPr lang="en-US" altLang="ja-JP"/>
          </a:p>
          <a:p>
            <a:pPr eaLnBrk="1" hangingPunct="1"/>
            <a:endParaRPr lang="en-US" altLang="ja-JP" b="1"/>
          </a:p>
        </p:txBody>
      </p:sp>
      <p:sp>
        <p:nvSpPr>
          <p:cNvPr id="8909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extLst>
      <p:ext uri="{BB962C8B-B14F-4D97-AF65-F5344CB8AC3E}">
        <p14:creationId xmlns:p14="http://schemas.microsoft.com/office/powerpoint/2010/main" val="1173647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○それでは模擬投票を行う前に、各クラスで受付・投票用紙交付係を行う人は後ろに集まってください。受付のやり方を説明します。</a:t>
            </a:r>
            <a:endParaRPr lang="en-US" altLang="ja-JP" sz="1600" dirty="0"/>
          </a:p>
          <a:p>
            <a:r>
              <a:rPr lang="ja-JP" altLang="en-US" sz="1600" dirty="0"/>
              <a:t>○投票記載台には、このように候補者の名前が掲示されています。名前を覚えなくても大丈夫です。</a:t>
            </a:r>
          </a:p>
          <a:p>
            <a:endParaRPr lang="en-US" altLang="ja-JP" sz="1600" dirty="0"/>
          </a:p>
          <a:p>
            <a:r>
              <a:rPr lang="ja-JP" altLang="en-US" sz="1600" dirty="0"/>
              <a:t>○それでは模擬投票を始めます。</a:t>
            </a:r>
            <a:endParaRPr lang="en-US" altLang="ja-JP" sz="1600" dirty="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29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86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○次に参議院議員通常選挙です。こちらは令和４年の７月に選挙がありました。</a:t>
            </a:r>
          </a:p>
          <a:p>
            <a:r>
              <a:rPr lang="ja-JP" altLang="en-US" sz="1600" dirty="0">
                <a:latin typeface="ＭＳ ゴシック" panose="020B0609070205080204" pitchFamily="49" charset="-128"/>
                <a:ea typeface="ＭＳ ゴシック" panose="020B0609070205080204" pitchFamily="49" charset="-128"/>
              </a:rPr>
              <a:t>○選挙区は、宮城県で１つの区域です。定数は２人となります。</a:t>
            </a:r>
          </a:p>
          <a:p>
            <a:r>
              <a:rPr lang="ja-JP" altLang="en-US" sz="1600" dirty="0">
                <a:latin typeface="ＭＳ ゴシック" panose="020B0609070205080204" pitchFamily="49" charset="-128"/>
                <a:ea typeface="ＭＳ ゴシック" panose="020B0609070205080204" pitchFamily="49" charset="-128"/>
              </a:rPr>
              <a:t>●一方、比例代表は、全国で１つのブロックで、定数は１００人となります。</a:t>
            </a:r>
          </a:p>
          <a:p>
            <a:r>
              <a:rPr lang="ja-JP" altLang="en-US" sz="1600" dirty="0">
                <a:latin typeface="ＭＳ ゴシック" panose="020B0609070205080204" pitchFamily="49" charset="-128"/>
                <a:ea typeface="ＭＳ ゴシック" panose="020B0609070205080204" pitchFamily="49" charset="-128"/>
              </a:rPr>
              <a:t>●投票方法は、選挙区は、衆議院同様、候補者個人に投票するのに対し、</a:t>
            </a:r>
          </a:p>
          <a:p>
            <a:r>
              <a:rPr lang="ja-JP" altLang="en-US" sz="1600" dirty="0">
                <a:latin typeface="ＭＳ ゴシック" panose="020B0609070205080204" pitchFamily="49" charset="-128"/>
                <a:ea typeface="ＭＳ ゴシック" panose="020B0609070205080204" pitchFamily="49" charset="-128"/>
              </a:rPr>
              <a:t>●参議院選挙の比例代表は、政党に投票する衆議院の比例代表とは異なり、候補者個人又は政党（略称可）のどちらかの名前を書くことができます。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（これは</a:t>
            </a:r>
            <a:r>
              <a:rPr lang="ja-JP" altLang="en-US" sz="1600" dirty="0"/>
              <a:t>「非拘束名簿式比例代表制」と呼ばれるもので、各政党の議席数は、政党名と個人名の得票数の合計に応じて配分され、当選者は個人名の得票数が多い順に決まります。）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t>○なお、参議院は３年ごとに半数を改選する方式なので、</a:t>
            </a:r>
            <a:endParaRPr lang="en-US" altLang="ja-JP" sz="1600" dirty="0"/>
          </a:p>
          <a:p>
            <a:r>
              <a:rPr lang="ja-JP" altLang="en-US" sz="1600" dirty="0"/>
              <a:t>　 実際に、令和４年の選挙で選ばれたのは、各選挙区１人、比例が５０人、ということになります。</a:t>
            </a:r>
            <a:endParaRPr lang="en-US" altLang="ja-JP" sz="1600" dirty="0"/>
          </a:p>
          <a:p>
            <a:endParaRPr lang="ja-JP" altLang="en-US" sz="1600" dirty="0"/>
          </a:p>
        </p:txBody>
      </p:sp>
      <p:sp>
        <p:nvSpPr>
          <p:cNvPr id="286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86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02BA45D-685E-4085-BECE-B5356BD35A6F}" type="slidenum">
              <a:rPr lang="en-US" altLang="ja-JP" smtClean="0">
                <a:latin typeface="Times New Roman" panose="02020603050405020304" pitchFamily="18" charset="0"/>
              </a:rPr>
              <a:pPr>
                <a:spcBef>
                  <a:spcPct val="0"/>
                </a:spcBef>
              </a:pPr>
              <a:t>3</a:t>
            </a:fld>
            <a:endParaRPr lang="en-US" altLang="ja-JP">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090F53E-E7B0-4048-ADFC-2FBF8C3F7694}" type="slidenum">
              <a:rPr lang="en-US" altLang="ja-JP" smtClean="0">
                <a:latin typeface="Times New Roman" panose="02020603050405020304" pitchFamily="18" charset="0"/>
              </a:rPr>
              <a:pPr>
                <a:spcBef>
                  <a:spcPct val="0"/>
                </a:spcBef>
              </a:pPr>
              <a:t>30</a:t>
            </a:fld>
            <a:endParaRPr lang="en-US" altLang="ja-JP">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○皆さん、模擬投票お疲れ様でした。</a:t>
            </a:r>
            <a:endParaRPr lang="en-US" altLang="ja-JP" sz="1600" dirty="0"/>
          </a:p>
          <a:p>
            <a:pPr eaLnBrk="1" hangingPunct="1"/>
            <a:r>
              <a:rPr lang="ja-JP" altLang="en-US" sz="1600" dirty="0"/>
              <a:t>○開票結果、誰が当選したかについては、授業の最後に発表します。</a:t>
            </a:r>
            <a:endParaRPr lang="en-US" altLang="ja-JP" sz="1600" dirty="0"/>
          </a:p>
          <a:p>
            <a:pPr eaLnBrk="1" hangingPunct="1"/>
            <a:r>
              <a:rPr lang="ja-JP" altLang="en-US" sz="1600" dirty="0"/>
              <a:t>○それでは授業の続きをやっていきます。</a:t>
            </a:r>
            <a:endParaRPr lang="en-US" altLang="ja-JP" sz="1600" dirty="0"/>
          </a:p>
          <a:p>
            <a:pPr eaLnBrk="1" hangingPunct="1"/>
            <a:r>
              <a:rPr lang="ja-JP" altLang="en-US" sz="1600" dirty="0"/>
              <a:t>○何個かちょっとしたクイズを出したいと思います。</a:t>
            </a:r>
            <a:endParaRPr lang="en-US" altLang="ja-JP" sz="1600" dirty="0"/>
          </a:p>
          <a:p>
            <a:pPr eaLnBrk="1" hangingPunct="1"/>
            <a:r>
              <a:rPr lang="ja-JP" altLang="en-US" sz="1600" dirty="0"/>
              <a:t>○まずこちら。投票結果を確認したら、同じ票数の人が出てくる可能性があります。</a:t>
            </a:r>
            <a:endParaRPr lang="en-US" altLang="ja-JP" sz="1600" dirty="0"/>
          </a:p>
          <a:p>
            <a:pPr eaLnBrk="1" hangingPunct="1"/>
            <a:r>
              <a:rPr lang="ja-JP" altLang="en-US" sz="1600" dirty="0"/>
              <a:t>○こういう場合、どういう方法で当選者を決めるでしょうか。</a:t>
            </a:r>
            <a:endParaRPr lang="en-US" altLang="ja-JP" sz="1600" dirty="0"/>
          </a:p>
        </p:txBody>
      </p:sp>
      <p:sp>
        <p:nvSpPr>
          <p:cNvPr id="8806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○これも三択です。</a:t>
            </a:r>
            <a:endParaRPr lang="en-US" altLang="ja-JP" sz="1600" dirty="0"/>
          </a:p>
          <a:p>
            <a:r>
              <a:rPr lang="ja-JP" altLang="en-US" sz="1600" dirty="0"/>
              <a:t>○まず　「　</a:t>
            </a:r>
            <a:r>
              <a:rPr lang="en-US" altLang="ja-JP" sz="1600" dirty="0"/>
              <a:t>A</a:t>
            </a:r>
            <a:r>
              <a:rPr lang="ja-JP" altLang="en-US" sz="1600" dirty="0"/>
              <a:t>　これまで当選した回数の多い人　」　「　</a:t>
            </a:r>
            <a:r>
              <a:rPr lang="en-US" altLang="ja-JP" sz="1600" dirty="0"/>
              <a:t>B</a:t>
            </a:r>
            <a:r>
              <a:rPr lang="ja-JP" altLang="en-US" sz="1600" dirty="0"/>
              <a:t>　もう一度、選挙する　」　「　</a:t>
            </a:r>
            <a:r>
              <a:rPr lang="en-US" altLang="ja-JP" sz="1600" dirty="0"/>
              <a:t>C</a:t>
            </a:r>
            <a:r>
              <a:rPr lang="ja-JP" altLang="en-US" sz="1600" dirty="0"/>
              <a:t>　くじで決める　」</a:t>
            </a:r>
            <a:endParaRPr lang="en-US" altLang="ja-JP" sz="1600" dirty="0"/>
          </a:p>
          <a:p>
            <a:r>
              <a:rPr lang="ja-JP" altLang="en-US" sz="1600" dirty="0"/>
              <a:t>～生徒に聞いてみる～</a:t>
            </a:r>
            <a:endParaRPr lang="en-US" altLang="ja-JP" sz="1600" dirty="0"/>
          </a:p>
          <a:p>
            <a:r>
              <a:rPr lang="ja-JP" altLang="en-US" sz="1600" dirty="0"/>
              <a:t>○答えは　●　「　</a:t>
            </a:r>
            <a:r>
              <a:rPr lang="en-US" altLang="ja-JP" sz="1600" dirty="0"/>
              <a:t>C</a:t>
            </a:r>
            <a:r>
              <a:rPr lang="ja-JP" altLang="en-US" sz="1600" dirty="0"/>
              <a:t>　くじで決める　」　になります。</a:t>
            </a:r>
          </a:p>
          <a:p>
            <a:endParaRPr lang="ja-JP" altLang="en-US" sz="1600" dirty="0">
              <a:latin typeface="ＭＳ ゴシック" panose="020B0609070205080204" pitchFamily="49" charset="-128"/>
              <a:ea typeface="ＭＳ ゴシック" panose="020B0609070205080204" pitchFamily="49" charset="-128"/>
            </a:endParaRPr>
          </a:p>
          <a:p>
            <a:endParaRPr lang="ja-JP" altLang="en-US" sz="1600" dirty="0">
              <a:latin typeface="ＭＳ ゴシック" panose="020B0609070205080204" pitchFamily="49" charset="-128"/>
              <a:ea typeface="ＭＳ ゴシック" panose="020B0609070205080204" pitchFamily="49" charset="-128"/>
            </a:endParaRPr>
          </a:p>
        </p:txBody>
      </p:sp>
      <p:sp>
        <p:nvSpPr>
          <p:cNvPr id="901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01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8439B5A-6F0D-4D16-B26B-2694ADE2CE56}" type="slidenum">
              <a:rPr lang="en-US" altLang="ja-JP" smtClean="0">
                <a:latin typeface="Times New Roman" panose="02020603050405020304" pitchFamily="18" charset="0"/>
              </a:rPr>
              <a:pPr>
                <a:spcBef>
                  <a:spcPct val="0"/>
                </a:spcBef>
              </a:pPr>
              <a:t>31</a:t>
            </a:fld>
            <a:endParaRPr lang="en-US" altLang="ja-JP">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a:ln/>
        </p:spPr>
      </p:sp>
      <p:sp>
        <p:nvSpPr>
          <p:cNvPr id="92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○こちらが実際の様子です。（平成２７年４月　熊本市議選）</a:t>
            </a:r>
            <a:endParaRPr lang="en-US" altLang="ja-JP" sz="1600" dirty="0"/>
          </a:p>
          <a:p>
            <a:r>
              <a:rPr lang="ja-JP" altLang="en-US" sz="1600" dirty="0"/>
              <a:t>○その他、他の自治体でも同様の例があります。（北海道の神恵内（かもえない）村、大樹町（たいきちょう）、遠別町（えんべつちょう））</a:t>
            </a:r>
          </a:p>
        </p:txBody>
      </p:sp>
      <p:sp>
        <p:nvSpPr>
          <p:cNvPr id="921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21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080E40A-D699-4E21-96BD-A3B29455E998}" type="slidenum">
              <a:rPr lang="en-US" altLang="ja-JP" smtClean="0">
                <a:latin typeface="Times New Roman" panose="02020603050405020304" pitchFamily="18" charset="0"/>
              </a:rPr>
              <a:pPr>
                <a:spcBef>
                  <a:spcPct val="0"/>
                </a:spcBef>
              </a:pPr>
              <a:t>32</a:t>
            </a:fld>
            <a:endParaRPr lang="en-US" altLang="ja-JP">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○次に投票所で実際に使われている投票用紙はどういうものか、ちょっと体験してもらいたいと思います。</a:t>
            </a:r>
            <a:endParaRPr lang="en-US" altLang="ja-JP" sz="1600" dirty="0"/>
          </a:p>
          <a:p>
            <a:r>
              <a:rPr lang="ja-JP" altLang="en-US" sz="1600" dirty="0"/>
              <a:t>（</a:t>
            </a:r>
            <a:r>
              <a:rPr lang="en-US" altLang="ja-JP" sz="1600" dirty="0"/>
              <a:t>BP</a:t>
            </a:r>
            <a:r>
              <a:rPr lang="ja-JP" altLang="en-US" sz="1600" dirty="0"/>
              <a:t>コート配布）</a:t>
            </a:r>
            <a:endParaRPr lang="en-US" altLang="ja-JP" sz="1600" dirty="0"/>
          </a:p>
          <a:p>
            <a:endParaRPr lang="en-US" altLang="ja-JP" sz="1600" dirty="0"/>
          </a:p>
          <a:p>
            <a:r>
              <a:rPr lang="ja-JP" altLang="en-US" sz="1600" dirty="0"/>
              <a:t>○皆さんにお配りした水色の紙は、先ほど投票してもらった紙、本物の投票用紙と同じ素材でできていますが、この紙にはある仕掛けがあります。どんな仕掛けでしょうか。</a:t>
            </a:r>
            <a:endParaRPr lang="en-US" altLang="ja-JP" sz="1600" dirty="0"/>
          </a:p>
          <a:p>
            <a:r>
              <a:rPr lang="ja-JP" altLang="en-US" sz="1600" dirty="0"/>
              <a:t>○これも三択です。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○読み上げ。</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○みなさんに差し上げますので、四つ折りにしてみてください。手のひらとか床に置いてみると、じわじわ元に戻るのがわかりますか？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○これは投票箱に折りたたんで入れても、投票箱の中で自然に元に戻ってくれるので開票作業が楽になります。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○これは、紙ではなくて、実は</a:t>
            </a:r>
            <a:r>
              <a:rPr lang="en-US" altLang="ja-JP" sz="1600" dirty="0">
                <a:latin typeface="ＭＳ ゴシック" panose="020B0609070205080204" pitchFamily="49" charset="-128"/>
                <a:ea typeface="ＭＳ ゴシック" panose="020B0609070205080204" pitchFamily="49" charset="-128"/>
              </a:rPr>
              <a:t>BP</a:t>
            </a:r>
            <a:r>
              <a:rPr lang="ja-JP" altLang="en-US" sz="1600" dirty="0">
                <a:latin typeface="ＭＳ ゴシック" panose="020B0609070205080204" pitchFamily="49" charset="-128"/>
                <a:ea typeface="ＭＳ ゴシック" panose="020B0609070205080204" pitchFamily="49" charset="-128"/>
              </a:rPr>
              <a:t>コートというプラスチック素材になります。</a:t>
            </a:r>
          </a:p>
          <a:p>
            <a:r>
              <a:rPr lang="ja-JP" altLang="en-US" sz="1600" dirty="0">
                <a:latin typeface="ＭＳ ゴシック" panose="020B0609070205080204" pitchFamily="49" charset="-128"/>
                <a:ea typeface="ＭＳ ゴシック" panose="020B0609070205080204" pitchFamily="49" charset="-128"/>
              </a:rPr>
              <a:t>○こういった工夫をして、少しでも効率的に開票作業を行うようにしています。</a:t>
            </a:r>
            <a:endParaRPr lang="en-US" altLang="ja-JP" sz="1600" dirty="0">
              <a:latin typeface="ＭＳ ゴシック" panose="020B0609070205080204" pitchFamily="49" charset="-128"/>
              <a:ea typeface="ＭＳ ゴシック" panose="020B0609070205080204" pitchFamily="49" charset="-128"/>
            </a:endParaRPr>
          </a:p>
        </p:txBody>
      </p:sp>
      <p:sp>
        <p:nvSpPr>
          <p:cNvPr id="860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60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72D57399-0ED9-4952-ADED-FFD777DB3C38}" type="slidenum">
              <a:rPr lang="en-US" altLang="ja-JP" smtClean="0">
                <a:latin typeface="Times New Roman" panose="02020603050405020304" pitchFamily="18" charset="0"/>
              </a:rPr>
              <a:pPr>
                <a:spcBef>
                  <a:spcPct val="0"/>
                </a:spcBef>
              </a:pPr>
              <a:t>33</a:t>
            </a:fld>
            <a:endParaRPr lang="en-US" altLang="ja-JP">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○さて、それでは続いて、世界の選挙制度の話です。</a:t>
            </a:r>
          </a:p>
          <a:p>
            <a:r>
              <a:rPr lang="ja-JP" altLang="en-US" sz="1600" dirty="0">
                <a:latin typeface="ＭＳ ゴシック" panose="020B0609070205080204" pitchFamily="49" charset="-128"/>
                <a:ea typeface="ＭＳ ゴシック" panose="020B0609070205080204" pitchFamily="49" charset="-128"/>
              </a:rPr>
              <a:t>○この中で、世界で実際にある制度はどれでしょうか。</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○（一つ一つ、あるかないか手を挙げてもらう）</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○こちらは、●全部あります。</a:t>
            </a:r>
          </a:p>
          <a:p>
            <a:endParaRPr lang="ja-JP" altLang="en-US"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○Ａ　ベルギー、オーストラリア、シンガポール、北朝鮮など。理由なく投票しないと罰金（１，０００円～２，０００円程度）。北朝鮮は無期懲役。</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○Ｂ　エストニア。完全な電子投票が実施されている国としてよく挙げられます。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○Ｃ　タイ　前日の１８時から禁止。販売側も禁止。</a:t>
            </a:r>
          </a:p>
        </p:txBody>
      </p:sp>
      <p:sp>
        <p:nvSpPr>
          <p:cNvPr id="573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573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8DD2E10-EABC-4F29-8C8D-D487A5D1A6B6}" type="slidenum">
              <a:rPr lang="en-US" altLang="ja-JP" smtClean="0">
                <a:latin typeface="Times New Roman" panose="02020603050405020304" pitchFamily="18" charset="0"/>
              </a:rPr>
              <a:pPr>
                <a:spcBef>
                  <a:spcPct val="0"/>
                </a:spcBef>
              </a:pPr>
              <a:t>34</a:t>
            </a:fld>
            <a:endParaRPr lang="en-US" altLang="ja-JP">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a:t>○では次に、「選挙運動」の話をします。</a:t>
            </a:r>
            <a:endParaRPr lang="en-US" altLang="ja-JP" sz="1600" dirty="0"/>
          </a:p>
          <a:p>
            <a:pPr eaLnBrk="1" hangingPunct="1"/>
            <a:r>
              <a:rPr lang="ja-JP" altLang="en-US" sz="1600" dirty="0"/>
              <a:t>○選挙運動というのは、候補者自身が「自分に投票してください」とお願いしたり、あるいは他の人が「この人に投票しましょう、応援しましょう」と呼びかけたり、選挙で特定の候補者を当選させようとする運動のことです。</a:t>
            </a:r>
            <a:endParaRPr lang="en-US" altLang="ja-JP" sz="1600" dirty="0"/>
          </a:p>
          <a:p>
            <a:pPr eaLnBrk="1" hangingPunct="1"/>
            <a:r>
              <a:rPr lang="ja-JP" altLang="en-US" sz="1600" dirty="0"/>
              <a:t>○これは何でもできるわけではありません。法律でルールが決まっています。</a:t>
            </a:r>
            <a:endParaRPr lang="en-US" altLang="ja-JP" sz="1600" dirty="0"/>
          </a:p>
          <a:p>
            <a:pPr eaLnBrk="1" hangingPunct="1"/>
            <a:r>
              <a:rPr lang="ja-JP" altLang="en-US" sz="1600" dirty="0"/>
              <a:t>○今日はそのルールについて、注意してほしいことなどを説明したいと思います。</a:t>
            </a:r>
            <a:endParaRPr lang="en-US" altLang="ja-JP" sz="1600" dirty="0"/>
          </a:p>
        </p:txBody>
      </p:sp>
      <p:sp>
        <p:nvSpPr>
          <p:cNvPr id="1054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54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214" indent="-28410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185"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29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3812" indent="-226967">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0921"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030"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137"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2246" indent="-226967"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266AC1E-4DE0-40F1-982B-9F378E9447DF}" type="slidenum">
              <a:rPr lang="en-US" altLang="ja-JP" smtClean="0">
                <a:latin typeface="Times New Roman" panose="02020603050405020304" pitchFamily="18" charset="0"/>
              </a:rPr>
              <a:pPr>
                <a:spcBef>
                  <a:spcPct val="0"/>
                </a:spcBef>
              </a:pPr>
              <a:t>35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80208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○これが、候補者の人たちがやっていい選挙運動の例です。</a:t>
            </a:r>
            <a:endParaRPr lang="en-US" altLang="ja-JP" sz="1600" dirty="0"/>
          </a:p>
          <a:p>
            <a:r>
              <a:rPr lang="ja-JP" altLang="en-US" sz="1600" dirty="0"/>
              <a:t>●一番目にするのが、「選挙カー」での運動かなと思います。</a:t>
            </a:r>
          </a:p>
          <a:p>
            <a:r>
              <a:rPr lang="ja-JP" altLang="en-US" sz="1600" dirty="0"/>
              <a:t>●次に、「選挙ポスター」。</a:t>
            </a:r>
            <a:endParaRPr lang="en-US" altLang="ja-JP" sz="1600" dirty="0"/>
          </a:p>
          <a:p>
            <a:r>
              <a:rPr lang="ja-JP" altLang="en-US" sz="1600" dirty="0"/>
              <a:t>●「街頭演説会」。</a:t>
            </a:r>
          </a:p>
          <a:p>
            <a:r>
              <a:rPr lang="ja-JP" altLang="en-US" sz="1600" dirty="0"/>
              <a:t>●テレビの「政見放送」がある選挙もあります。</a:t>
            </a:r>
          </a:p>
          <a:p>
            <a:r>
              <a:rPr lang="ja-JP" altLang="en-US" sz="1600" dirty="0"/>
              <a:t>●「選挙公報」は、まさにこういうの（模擬選挙公報）です。候補者の政策をコンパクトに記載した新聞みたいなもので、実際の選挙でも、こういったものが全世帯に配布されます。</a:t>
            </a:r>
            <a:endParaRPr lang="en-US" altLang="ja-JP" sz="1600" dirty="0"/>
          </a:p>
          <a:p>
            <a:r>
              <a:rPr lang="ja-JP" altLang="en-US" sz="1600" dirty="0"/>
              <a:t>●最近はインターネットを使った運動も認められるようになってます。ホームページや</a:t>
            </a:r>
            <a:r>
              <a:rPr lang="en-US" altLang="ja-JP" sz="1600" dirty="0"/>
              <a:t>SNS</a:t>
            </a:r>
            <a:r>
              <a:rPr lang="ja-JP" altLang="en-US" sz="1600" dirty="0"/>
              <a:t>を使用して、政策を述べたりもできます。</a:t>
            </a:r>
            <a:endParaRPr lang="en-US" altLang="ja-JP" sz="1600" dirty="0"/>
          </a:p>
          <a:p>
            <a:r>
              <a:rPr lang="ja-JP" altLang="en-US" sz="1600" dirty="0"/>
              <a:t>○みなさんも、選挙権を持ったら、誰に投票するか、こういったところから得られる情報を収集して決めてもらえればと思います。</a:t>
            </a:r>
            <a:endParaRPr lang="en-US" altLang="ja-JP" sz="1600" dirty="0"/>
          </a:p>
          <a:p>
            <a:r>
              <a:rPr lang="ja-JP" altLang="en-US" sz="1600" dirty="0"/>
              <a:t>→ただし、これらは、いつやってもいいわけではなく、決められた期間で行うことができます。</a:t>
            </a:r>
          </a:p>
        </p:txBody>
      </p:sp>
      <p:sp>
        <p:nvSpPr>
          <p:cNvPr id="962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62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D6016BF-E6F4-4097-8E5C-83ECE7183885}" type="slidenum">
              <a:rPr lang="en-US" altLang="ja-JP" smtClean="0">
                <a:latin typeface="Times New Roman" panose="02020603050405020304" pitchFamily="18" charset="0"/>
              </a:rPr>
              <a:pPr>
                <a:spcBef>
                  <a:spcPct val="0"/>
                </a:spcBef>
              </a:pPr>
              <a:t>36</a:t>
            </a:fld>
            <a:endParaRPr lang="en-US" altLang="ja-JP">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○それは、立候補届出をしてから投票日の前日までの期間です。</a:t>
            </a:r>
          </a:p>
          <a:p>
            <a:r>
              <a:rPr lang="ja-JP" altLang="en-US" sz="1600" dirty="0">
                <a:latin typeface="ＭＳ ゴシック" panose="020B0609070205080204" pitchFamily="49" charset="-128"/>
                <a:ea typeface="ＭＳ ゴシック" panose="020B0609070205080204" pitchFamily="49" charset="-128"/>
              </a:rPr>
              <a:t>●この期間は、選挙の種類によって異なります。</a:t>
            </a:r>
          </a:p>
          <a:p>
            <a:r>
              <a:rPr lang="ja-JP" altLang="en-US" sz="1600" dirty="0">
                <a:latin typeface="ＭＳ ゴシック" panose="020B0609070205080204" pitchFamily="49" charset="-128"/>
                <a:ea typeface="ＭＳ ゴシック" panose="020B0609070205080204" pitchFamily="49" charset="-128"/>
              </a:rPr>
              <a:t>●例えば、知事選挙は１７日間、市の選挙だと７日間</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町村の選挙だと５日間と決まっており、この期間で選挙運動を行います。</a:t>
            </a:r>
            <a:endParaRPr lang="en-US" altLang="ja-JP" sz="1600" dirty="0">
              <a:latin typeface="ＭＳ ゴシック" panose="020B0609070205080204" pitchFamily="49" charset="-128"/>
              <a:ea typeface="ＭＳ ゴシック" panose="020B0609070205080204" pitchFamily="49" charset="-128"/>
            </a:endParaRPr>
          </a:p>
        </p:txBody>
      </p:sp>
      <p:sp>
        <p:nvSpPr>
          <p:cNvPr id="1075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75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CAEC4B-9753-4FAF-8D8F-71121873850D}" type="slidenum">
              <a:rPr lang="en-US" altLang="ja-JP" smtClean="0">
                <a:latin typeface="Times New Roman" panose="02020603050405020304" pitchFamily="18" charset="0"/>
              </a:rPr>
              <a:pPr>
                <a:spcBef>
                  <a:spcPct val="0"/>
                </a:spcBef>
              </a:pPr>
              <a:t>37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45204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　一方で、やってはいけない選挙運動もあります。これは、候補者だけではなく、誰でもダメです。</a:t>
            </a:r>
          </a:p>
          <a:p>
            <a:r>
              <a:rPr lang="ja-JP" altLang="en-US" sz="1600" dirty="0"/>
              <a:t>○戸別訪問</a:t>
            </a:r>
          </a:p>
          <a:p>
            <a:r>
              <a:rPr lang="ja-JP" altLang="en-US" sz="1600" dirty="0"/>
              <a:t>　一軒一軒、家をまわって、投票を依頼することはできない。</a:t>
            </a:r>
            <a:endParaRPr lang="en-US" altLang="ja-JP" sz="1600" dirty="0"/>
          </a:p>
          <a:p>
            <a:r>
              <a:rPr lang="ja-JP" altLang="en-US" sz="1600" dirty="0"/>
              <a:t>○飲食物の提供と買収</a:t>
            </a:r>
          </a:p>
          <a:p>
            <a:r>
              <a:rPr lang="ja-JP" altLang="en-US" sz="1600" dirty="0"/>
              <a:t>　選挙運動のために、食べ物をごちそうしたり、お金を渡したりしてはいけません。</a:t>
            </a:r>
          </a:p>
          <a:p>
            <a:r>
              <a:rPr lang="ja-JP" altLang="en-US" sz="1600" dirty="0"/>
              <a:t>○署名運動・人気投票の公表</a:t>
            </a:r>
          </a:p>
          <a:p>
            <a:r>
              <a:rPr lang="ja-JP" altLang="en-US" sz="1600" dirty="0"/>
              <a:t>　署名運動をしたり、候補者の誰が当選するか？　人気投票・当選予想をして、結果を公表してはいけない。●</a:t>
            </a:r>
          </a:p>
        </p:txBody>
      </p:sp>
      <p:sp>
        <p:nvSpPr>
          <p:cNvPr id="983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983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5BC1AB1-7740-4F6C-9F08-8F49D6E3924B}" type="slidenum">
              <a:rPr lang="en-US" altLang="ja-JP" smtClean="0">
                <a:latin typeface="Times New Roman" panose="02020603050405020304" pitchFamily="18" charset="0"/>
              </a:rPr>
              <a:pPr>
                <a:spcBef>
                  <a:spcPct val="0"/>
                </a:spcBef>
              </a:pPr>
              <a:t>38</a:t>
            </a:fld>
            <a:endParaRPr lang="en-US" altLang="ja-JP">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○候補者だけでなく、誰にでもできる選挙運動というものもあります。</a:t>
            </a:r>
          </a:p>
          <a:p>
            <a:r>
              <a:rPr lang="ja-JP" altLang="en-US" sz="1400" dirty="0">
                <a:solidFill>
                  <a:srgbClr val="FF0000"/>
                </a:solidFill>
                <a:latin typeface="ＭＳ ゴシック" panose="020B0609070205080204" pitchFamily="49" charset="-128"/>
                <a:ea typeface="ＭＳ ゴシック" panose="020B0609070205080204" pitchFamily="49" charset="-128"/>
              </a:rPr>
              <a:t>～個別に紹介～</a:t>
            </a:r>
          </a:p>
          <a:p>
            <a:r>
              <a:rPr lang="ja-JP" altLang="en-US" sz="1400" dirty="0">
                <a:latin typeface="ＭＳ ゴシック" panose="020B0609070205080204" pitchFamily="49" charset="-128"/>
                <a:ea typeface="ＭＳ ゴシック" panose="020B0609070205080204" pitchFamily="49" charset="-128"/>
              </a:rPr>
              <a:t>○ただし、これらができるのは、●１８歳になってから、選挙権を持っている人となります。</a:t>
            </a:r>
          </a:p>
        </p:txBody>
      </p:sp>
      <p:sp>
        <p:nvSpPr>
          <p:cNvPr id="1085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085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481526B-DBDC-4BB4-9862-B861E196D0F7}" type="slidenum">
              <a:rPr lang="en-US" altLang="ja-JP" smtClean="0">
                <a:latin typeface="Times New Roman" panose="02020603050405020304" pitchFamily="18" charset="0"/>
              </a:rPr>
              <a:pPr>
                <a:spcBef>
                  <a:spcPct val="0"/>
                </a:spcBef>
              </a:pPr>
              <a:t>39</a:t>
            </a:fld>
            <a:endParaRPr lang="en-US" altLang="ja-JP">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○ここで先ほど</a:t>
            </a:r>
            <a:r>
              <a:rPr lang="ja-JP" altLang="en-US" sz="1400" dirty="0" smtClean="0"/>
              <a:t>少しお話しました「</a:t>
            </a:r>
            <a:r>
              <a:rPr lang="ja-JP" altLang="en-US" sz="1400" dirty="0"/>
              <a:t>一票の格差」についてお話しします。</a:t>
            </a:r>
            <a:endParaRPr lang="en-US" altLang="ja-JP" sz="1400" dirty="0"/>
          </a:p>
          <a:p>
            <a:r>
              <a:rPr lang="ja-JP" altLang="en-US" sz="1400" dirty="0"/>
              <a:t>選挙が終わるとニュースになることがあり皆さんも聞いたことがあるかもしれませんが、これはスライドに記載しているとおり</a:t>
            </a:r>
            <a:endParaRPr lang="en-US" altLang="ja-JP" sz="1400" dirty="0"/>
          </a:p>
          <a:p>
            <a:r>
              <a:rPr lang="ja-JP" altLang="en-US" sz="1400" dirty="0"/>
              <a:t>全国で行われる選挙で県や市ごと地域の人口によって一票の価値が変わってしまうことを指す表現として使われています。</a:t>
            </a:r>
            <a:endParaRPr lang="en-US" altLang="ja-JP" sz="1400" dirty="0"/>
          </a:p>
          <a:p>
            <a:r>
              <a:rPr lang="ja-JP" altLang="en-US" sz="1400" dirty="0"/>
              <a:t>例えばですが、１つの地域で投票する人が１００人で１人投票しなかった場合は全体の１％ですが、１つの地域で投票する人１０人で１人投票しなかった場合は全体の１０％が投票しなかったことになります。</a:t>
            </a:r>
            <a:endParaRPr lang="en-US" altLang="ja-JP" sz="1400" dirty="0"/>
          </a:p>
          <a:p>
            <a:r>
              <a:rPr lang="ja-JP" altLang="en-US" sz="1400" dirty="0" smtClean="0"/>
              <a:t>大げさな例ですが</a:t>
            </a:r>
            <a:r>
              <a:rPr lang="ja-JP" altLang="en-US" sz="1400" dirty="0"/>
              <a:t>、１人投票しないという同じことなのに、地域により大きく割合が変わってしまうということになります。</a:t>
            </a:r>
            <a:endParaRPr lang="en-US" altLang="ja-JP" sz="1400" dirty="0"/>
          </a:p>
          <a:p>
            <a:r>
              <a:rPr lang="ja-JP" altLang="en-US" sz="1400" dirty="0"/>
              <a:t>法律で「一人一票（公選法第３６条）」というように定められており、一人一人の投票は平等で貴重なものになります。</a:t>
            </a:r>
            <a:endParaRPr lang="en-US" altLang="ja-JP" sz="1400" dirty="0"/>
          </a:p>
          <a:p>
            <a:r>
              <a:rPr lang="ja-JP" altLang="en-US" sz="1400" dirty="0"/>
              <a:t>その一票が地域ごとで差があるのは良くないということで直近では人口等を確認し、令和４年１２月に衆議院議員の選挙区の区割りを変更する法改正（いわゆる１０増１０減）が施行され、先ほど触れたとおり、宮城県</a:t>
            </a:r>
            <a:r>
              <a:rPr lang="ja-JP" altLang="en-US" sz="1400" dirty="0" smtClean="0"/>
              <a:t>でも昨年度秋</a:t>
            </a:r>
            <a:r>
              <a:rPr lang="ja-JP" altLang="en-US" sz="1400" dirty="0"/>
              <a:t>の総選挙から１人衆議院議員が減りました。</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527298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DFC826C-DBAC-4451-9762-1306A9A7A40A}" type="slidenum">
              <a:rPr lang="en-US" altLang="ja-JP" smtClean="0">
                <a:latin typeface="Times New Roman" panose="02020603050405020304" pitchFamily="18" charset="0"/>
              </a:rPr>
              <a:pPr>
                <a:spcBef>
                  <a:spcPct val="0"/>
                </a:spcBef>
              </a:pPr>
              <a:t>40</a:t>
            </a:fld>
            <a:endParaRPr lang="en-US" altLang="ja-JP">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a:t>○続いて、先ほど当日投票に行けないときどうするかという話をしましたが、それについて少し説明したいと思います。</a:t>
            </a:r>
            <a:endParaRPr lang="en-US" altLang="ja-JP" sz="1400" dirty="0"/>
          </a:p>
        </p:txBody>
      </p:sp>
      <p:sp>
        <p:nvSpPr>
          <p:cNvPr id="1269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ー 1"/>
          <p:cNvSpPr>
            <a:spLocks noGrp="1" noRot="1" noChangeAspect="1" noTextEdit="1"/>
          </p:cNvSpPr>
          <p:nvPr>
            <p:ph type="sldImg"/>
          </p:nvPr>
        </p:nvSpPr>
        <p:spPr>
          <a:ln/>
        </p:spPr>
      </p:sp>
      <p:sp>
        <p:nvSpPr>
          <p:cNvPr id="1290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○投票日に旅行や仕事などがあって投票に行けない。</a:t>
            </a:r>
          </a:p>
          <a:p>
            <a:r>
              <a:rPr lang="ja-JP" altLang="en-US" sz="1400" dirty="0"/>
              <a:t>●そういうときは、期日前投票という方法で投票することができます。</a:t>
            </a:r>
            <a:endParaRPr lang="en-US" altLang="ja-JP" sz="1400" dirty="0"/>
          </a:p>
          <a:p>
            <a:r>
              <a:rPr lang="ja-JP" altLang="en-US" sz="1400" dirty="0"/>
              <a:t>投票日当日に投票できない人たちのために、投票日より前に投票できる場所を準備しておいてそこで投票する。</a:t>
            </a:r>
          </a:p>
          <a:p>
            <a:r>
              <a:rPr lang="ja-JP" altLang="en-US" sz="1400" dirty="0"/>
              <a:t>○正式に、●期日</a:t>
            </a:r>
            <a:r>
              <a:rPr lang="ja-JP" altLang="en-US" sz="1400" dirty="0" err="1"/>
              <a:t>ぜんと</a:t>
            </a:r>
            <a:r>
              <a:rPr lang="ja-JP" altLang="en-US" sz="1400" dirty="0"/>
              <a:t>言います。一部のマスコミは、分かりやすくあえて期日まえというところもあります。</a:t>
            </a:r>
          </a:p>
          <a:p>
            <a:r>
              <a:rPr lang="ja-JP" altLang="en-US" sz="1400" dirty="0"/>
              <a:t>○また、選挙期間中ずっと、他県に出張していたり、病院に入院している方でも、●不在者投票という方法で投票することができます。</a:t>
            </a:r>
            <a:endParaRPr lang="en-US" altLang="ja-JP" sz="1400" dirty="0"/>
          </a:p>
          <a:p>
            <a:r>
              <a:rPr lang="ja-JP" altLang="en-US" sz="1400" dirty="0"/>
              <a:t>これはもともと住んでいる市町村の選挙管理委員会から投票用紙を送ってもらい、滞在先の市町村選挙管理委員会に投票するという方法です。</a:t>
            </a:r>
          </a:p>
        </p:txBody>
      </p:sp>
      <p:sp>
        <p:nvSpPr>
          <p:cNvPr id="1290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1290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CD6BB140-2027-45D7-A854-F9B229371AB6}" type="slidenum">
              <a:rPr lang="en-US" altLang="ja-JP" smtClean="0">
                <a:solidFill>
                  <a:srgbClr val="000000"/>
                </a:solidFill>
                <a:latin typeface="Times New Roman" panose="02020603050405020304" pitchFamily="18" charset="0"/>
              </a:rPr>
              <a:pPr>
                <a:spcBef>
                  <a:spcPct val="0"/>
                </a:spcBef>
                <a:buClr>
                  <a:srgbClr val="FFFFFF"/>
                </a:buClr>
              </a:pPr>
              <a:t>41</a:t>
            </a:fld>
            <a:endParaRPr lang="en-US" altLang="ja-JP">
              <a:solidFill>
                <a:srgbClr val="000000"/>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Arial Rounded MT Bold" panose="020F0704030504030204" pitchFamily="34" charset="0"/>
              </a:rPr>
              <a:t>○他にもこういう制度があります。</a:t>
            </a:r>
            <a:endParaRPr lang="en-US" altLang="ja-JP" sz="1400" dirty="0">
              <a:latin typeface="Arial Rounded MT Bold" panose="020F0704030504030204" pitchFamily="34" charset="0"/>
            </a:endParaRPr>
          </a:p>
          <a:p>
            <a:r>
              <a:rPr lang="ja-JP" altLang="en-US" sz="1400" dirty="0">
                <a:latin typeface="Arial Rounded MT Bold" panose="020F0704030504030204" pitchFamily="34" charset="0"/>
              </a:rPr>
              <a:t>～それぞれ説明～</a:t>
            </a:r>
          </a:p>
          <a:p>
            <a:r>
              <a:rPr lang="ja-JP" altLang="en-US" sz="1400" dirty="0">
                <a:latin typeface="Arial Rounded MT Bold" panose="020F0704030504030204" pitchFamily="34" charset="0"/>
              </a:rPr>
              <a:t>○ここに掲載されている制度は国政選挙のみ適用されます。</a:t>
            </a:r>
            <a:endParaRPr lang="en-US" altLang="ja-JP" sz="1400" dirty="0">
              <a:latin typeface="Arial Rounded MT Bold" panose="020F0704030504030204" pitchFamily="34" charset="0"/>
            </a:endParaRPr>
          </a:p>
          <a:p>
            <a:r>
              <a:rPr lang="ja-JP" altLang="en-US" sz="1400" dirty="0">
                <a:latin typeface="Arial Rounded MT Bold" panose="020F0704030504030204" pitchFamily="34" charset="0"/>
              </a:rPr>
              <a:t>○こういった様々な制度で皆さんの貴重な一票を投票していただけるようにしております。</a:t>
            </a:r>
            <a:endParaRPr lang="en-US" altLang="ja-JP" sz="1400" dirty="0">
              <a:latin typeface="Arial Rounded MT Bold" panose="020F0704030504030204" pitchFamily="34" charset="0"/>
            </a:endParaRPr>
          </a:p>
        </p:txBody>
      </p:sp>
      <p:sp>
        <p:nvSpPr>
          <p:cNvPr id="1372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a:solidFill>
                <a:srgbClr val="000000"/>
              </a:solidFill>
            </a:endParaRPr>
          </a:p>
        </p:txBody>
      </p:sp>
      <p:sp>
        <p:nvSpPr>
          <p:cNvPr id="1372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EDFB31F-844A-438B-8D85-9E9DD9EBA5B8}" type="slidenum">
              <a:rPr lang="en-US" altLang="ja-JP" smtClean="0">
                <a:solidFill>
                  <a:srgbClr val="000000"/>
                </a:solidFill>
                <a:latin typeface="Times New Roman" panose="02020603050405020304" pitchFamily="18" charset="0"/>
              </a:rPr>
              <a:pPr>
                <a:spcBef>
                  <a:spcPct val="0"/>
                </a:spcBef>
                <a:buClr>
                  <a:srgbClr val="FFFFFF"/>
                </a:buClr>
              </a:pPr>
              <a:t>42</a:t>
            </a:fld>
            <a:endParaRPr lang="en-US" altLang="ja-JP">
              <a:solidFill>
                <a:srgbClr val="000000"/>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ー 1"/>
          <p:cNvSpPr>
            <a:spLocks noGrp="1" noRot="1" noChangeAspect="1" noTextEdit="1"/>
          </p:cNvSpPr>
          <p:nvPr>
            <p:ph type="sldImg"/>
          </p:nvPr>
        </p:nvSpPr>
        <p:spPr>
          <a:ln/>
        </p:spPr>
      </p:sp>
      <p:sp>
        <p:nvSpPr>
          <p:cNvPr id="139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○では、実際に投票所に行き、投票を行うにあたり、</a:t>
            </a:r>
            <a:endParaRPr lang="en-US" altLang="ja-JP" sz="1400" dirty="0"/>
          </a:p>
          <a:p>
            <a:r>
              <a:rPr lang="ja-JP" altLang="en-US" sz="1400" dirty="0"/>
              <a:t>こうやっていろんなメッセージ、情報が溢れている中、誰に投票するか。これが重要なところです。まず、当然ながら候補者の名前を知らないといけません。</a:t>
            </a:r>
          </a:p>
          <a:p>
            <a:r>
              <a:rPr lang="ja-JP" altLang="en-US" sz="1400" dirty="0"/>
              <a:t>○誰が立候補したか、国会議員の選挙や県の選挙であれば、宮城県選挙管理委員会のホームページで分かります。</a:t>
            </a:r>
          </a:p>
          <a:p>
            <a:r>
              <a:rPr lang="ja-JP" altLang="en-US" sz="1400" dirty="0"/>
              <a:t>○市町村の選挙だと、市町村の選挙管理委員会のページに掲載されていることがあります。又は、インターネットサイトに「政治山」というサイトや「選挙ドットコム」というサイトがあるのでそこで確認することもできます。</a:t>
            </a:r>
          </a:p>
          <a:p>
            <a:r>
              <a:rPr lang="ja-JP" altLang="en-US" sz="1400" dirty="0"/>
              <a:t>○他にも選挙ポスターで、顔を確認することもできます。</a:t>
            </a:r>
          </a:p>
        </p:txBody>
      </p:sp>
      <p:sp>
        <p:nvSpPr>
          <p:cNvPr id="1392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392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947DFBA-75C8-4B0F-B77F-4FBBFBBED66D}" type="slidenum">
              <a:rPr lang="en-US" altLang="ja-JP" smtClean="0">
                <a:latin typeface="Times New Roman" panose="02020603050405020304" pitchFamily="18" charset="0"/>
              </a:rPr>
              <a:pPr>
                <a:spcBef>
                  <a:spcPct val="0"/>
                </a:spcBef>
              </a:pPr>
              <a:t>43</a:t>
            </a:fld>
            <a:endParaRPr lang="en-US" altLang="ja-JP">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ln/>
        </p:spPr>
      </p:sp>
      <p:sp>
        <p:nvSpPr>
          <p:cNvPr id="141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○では、候補者の政策を知るため、スライドにあるような情報があります。</a:t>
            </a:r>
          </a:p>
          <a:p>
            <a:r>
              <a:rPr lang="ja-JP" altLang="en-US" sz="1400" dirty="0"/>
              <a:t>○先ほども言いましたが、ここにあるような、選挙公報や、</a:t>
            </a:r>
            <a:r>
              <a:rPr lang="en-US" altLang="ja-JP" sz="1400" dirty="0"/>
              <a:t>SNS</a:t>
            </a:r>
            <a:r>
              <a:rPr lang="ja-JP" altLang="en-US" sz="1400" dirty="0"/>
              <a:t>やインターネットなど、様々な方法で候補者の政策が発信されています。</a:t>
            </a:r>
          </a:p>
        </p:txBody>
      </p:sp>
      <p:sp>
        <p:nvSpPr>
          <p:cNvPr id="1413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13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4AFBC9C-607A-4447-8A3B-B146743DAF17}" type="slidenum">
              <a:rPr lang="en-US" altLang="ja-JP" smtClean="0">
                <a:latin typeface="Times New Roman" panose="02020603050405020304" pitchFamily="18" charset="0"/>
              </a:rPr>
              <a:pPr>
                <a:spcBef>
                  <a:spcPct val="0"/>
                </a:spcBef>
              </a:pPr>
              <a:t>44</a:t>
            </a:fld>
            <a:endParaRPr lang="en-US" altLang="ja-JP">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a:ln/>
        </p:spPr>
      </p:sp>
      <p:sp>
        <p:nvSpPr>
          <p:cNvPr id="143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○色々調べたけど、よく分からないときは、あまり難しく考えなくてもよいと思います。皆さんの中で、何か一つでもいいので、判断基準を持つと、誰に投票したらよいか決まりやすいと思います。</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○例えば、「自分の街に、あったらいいもの、いらないもの」　「隣の街と比べて、いいとこ、悪いとこ」　「将来、自分が、あるいは街がどうなってほしいか」、身近なところから考えてみてください。</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33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33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95B7DE0-F4EB-41B0-B949-CF83D059717D}" type="slidenum">
              <a:rPr lang="en-US" altLang="ja-JP" smtClean="0">
                <a:latin typeface="Times New Roman" panose="02020603050405020304" pitchFamily="18" charset="0"/>
              </a:rPr>
              <a:pPr>
                <a:spcBef>
                  <a:spcPct val="0"/>
                </a:spcBef>
              </a:pPr>
              <a:t>45</a:t>
            </a:fld>
            <a:endParaRPr lang="en-US" altLang="ja-JP">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ー 1"/>
          <p:cNvSpPr>
            <a:spLocks noGrp="1" noRot="1" noChangeAspect="1" noTextEdit="1"/>
          </p:cNvSpPr>
          <p:nvPr>
            <p:ph type="sldImg"/>
          </p:nvPr>
        </p:nvSpPr>
        <p:spPr>
          <a:ln/>
        </p:spPr>
      </p:sp>
      <p:sp>
        <p:nvSpPr>
          <p:cNvPr id="1454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latin typeface="ＭＳ ゴシック" panose="020B0609070205080204" pitchFamily="49" charset="-128"/>
                <a:ea typeface="ＭＳ ゴシック" panose="020B0609070205080204" pitchFamily="49" charset="-128"/>
              </a:rPr>
              <a:t>○　その結果、考え方は人それぞれですので●基準は、みなさん１人１人の中にあります。</a:t>
            </a:r>
          </a:p>
          <a:p>
            <a:r>
              <a:rPr lang="ja-JP" altLang="en-US" sz="1600" dirty="0">
                <a:latin typeface="ＭＳ ゴシック" panose="020B0609070205080204" pitchFamily="49" charset="-128"/>
                <a:ea typeface="ＭＳ ゴシック" panose="020B0609070205080204" pitchFamily="49" charset="-128"/>
              </a:rPr>
              <a:t>●人は年をとると考え方が変わる。みなさんも学校を卒業して、●就職して、結婚したり、子供できたり、子供が就職したり、●その時々で環境が変わると考え方も変わると思います。</a:t>
            </a:r>
          </a:p>
          <a:p>
            <a:r>
              <a:rPr lang="ja-JP" altLang="en-US" sz="1600" dirty="0">
                <a:latin typeface="ＭＳ ゴシック" panose="020B0609070205080204" pitchFamily="49" charset="-128"/>
                <a:ea typeface="ＭＳ ゴシック" panose="020B0609070205080204" pitchFamily="49" charset="-128"/>
              </a:rPr>
              <a:t>●なので、今のみなさんにしか考えられないことも、あるはずです。</a:t>
            </a:r>
          </a:p>
        </p:txBody>
      </p:sp>
      <p:sp>
        <p:nvSpPr>
          <p:cNvPr id="1454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5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D4D1D16-9351-4C4C-989C-1AF1CD2D0E31}" type="slidenum">
              <a:rPr lang="en-US" altLang="ja-JP" smtClean="0">
                <a:latin typeface="Times New Roman" panose="02020603050405020304" pitchFamily="18" charset="0"/>
              </a:rPr>
              <a:pPr>
                <a:spcBef>
                  <a:spcPct val="0"/>
                </a:spcBef>
              </a:pPr>
              <a:t>46</a:t>
            </a:fld>
            <a:endParaRPr lang="en-US" altLang="ja-JP">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a:ln/>
        </p:spPr>
      </p:sp>
      <p:sp>
        <p:nvSpPr>
          <p:cNvPr id="147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　そうやって考えた結果、この人に投票しようとした、●みなさんの判断に間違いはありません。</a:t>
            </a:r>
          </a:p>
          <a:p>
            <a:r>
              <a:rPr lang="ja-JP" altLang="en-US" sz="1400" dirty="0">
                <a:latin typeface="ＭＳ ゴシック" panose="020B0609070205080204" pitchFamily="49" charset="-128"/>
                <a:ea typeface="ＭＳ ゴシック" panose="020B0609070205080204" pitchFamily="49" charset="-128"/>
              </a:rPr>
              <a:t>●ですので、自信を持って、自分の将来のためにも、投票していただければと思います。</a:t>
            </a:r>
          </a:p>
          <a:p>
            <a:r>
              <a:rPr lang="ja-JP" altLang="en-US" sz="1400" dirty="0">
                <a:latin typeface="ＭＳ ゴシック" panose="020B0609070205080204" pitchFamily="49" charset="-128"/>
                <a:ea typeface="ＭＳ ゴシック" panose="020B0609070205080204" pitchFamily="49" charset="-128"/>
              </a:rPr>
              <a:t>○　結構、自分１人（独身）だとどうでもいいなって、あまり政治に関心がないって人が多いですが、結婚したり、子供ができたり自分に守るべきものができると政治に関心を持つ人が多いと言われています。皆さんも、その将来のために、今から少しでも身近なところから関心を持っていただければと思います。</a:t>
            </a:r>
          </a:p>
          <a:p>
            <a:endParaRPr lang="ja-JP" altLang="en-US" sz="1400" dirty="0">
              <a:latin typeface="ＭＳ ゴシック" panose="020B0609070205080204" pitchFamily="49" charset="-128"/>
              <a:ea typeface="ＭＳ ゴシック" panose="020B0609070205080204" pitchFamily="49" charset="-128"/>
            </a:endParaRPr>
          </a:p>
        </p:txBody>
      </p:sp>
      <p:sp>
        <p:nvSpPr>
          <p:cNvPr id="1474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474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F3289CC-148E-4E68-9E0C-7A4F0E6630CD}" type="slidenum">
              <a:rPr lang="en-US" altLang="ja-JP" smtClean="0">
                <a:latin typeface="Times New Roman" panose="02020603050405020304" pitchFamily="18" charset="0"/>
              </a:rPr>
              <a:pPr>
                <a:spcBef>
                  <a:spcPct val="0"/>
                </a:spcBef>
              </a:pPr>
              <a:t>47</a:t>
            </a:fld>
            <a:endParaRPr lang="en-US" altLang="ja-JP">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latin typeface="ＭＳ ゴシック" panose="020B0609070205080204" pitchFamily="49" charset="-128"/>
                <a:ea typeface="ＭＳ ゴシック" panose="020B0609070205080204" pitchFamily="49" charset="-128"/>
              </a:rPr>
              <a:t>○それでは、今後の主な選挙日程についてです。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○選挙権が与えられれば、皆さんこの６つの選挙に投票することができます。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○まず、皆さんが住んでいる市町村の選挙。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○また</a:t>
            </a:r>
            <a:r>
              <a:rPr lang="ja-JP" altLang="en-US" sz="1400" dirty="0" smtClean="0">
                <a:latin typeface="ＭＳ ゴシック" panose="020B0609070205080204" pitchFamily="49" charset="-128"/>
                <a:ea typeface="ＭＳ ゴシック" panose="020B0609070205080204" pitchFamily="49" charset="-128"/>
              </a:rPr>
              <a:t>、○○○に</a:t>
            </a:r>
            <a:r>
              <a:rPr lang="ja-JP" altLang="en-US" sz="1400" dirty="0">
                <a:latin typeface="ＭＳ ゴシック" panose="020B0609070205080204" pitchFamily="49" charset="-128"/>
                <a:ea typeface="ＭＳ ゴシック" panose="020B0609070205080204" pitchFamily="49" charset="-128"/>
              </a:rPr>
              <a:t>住んでいれば宮城県民でもあるので宮城県の選挙。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○それから、日本人であれば国政選挙の衆議院と参議院の選挙に投票することができます。</a:t>
            </a:r>
          </a:p>
        </p:txBody>
      </p:sp>
      <p:sp>
        <p:nvSpPr>
          <p:cNvPr id="1515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solidFill>
                <a:srgbClr val="000000"/>
              </a:solidFill>
            </a:endParaRPr>
          </a:p>
        </p:txBody>
      </p:sp>
      <p:sp>
        <p:nvSpPr>
          <p:cNvPr id="1515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C6AB79-0F31-41D3-B8A2-6E42BC87CDBF}" type="slidenum">
              <a:rPr lang="en-US" altLang="ja-JP" smtClean="0">
                <a:solidFill>
                  <a:srgbClr val="000000"/>
                </a:solidFill>
                <a:latin typeface="Times New Roman" panose="02020603050405020304" pitchFamily="18" charset="0"/>
              </a:rPr>
              <a:pPr>
                <a:spcBef>
                  <a:spcPct val="0"/>
                </a:spcBef>
              </a:pPr>
              <a:t>48</a:t>
            </a:fld>
            <a:endParaRPr lang="en-US" altLang="ja-JP">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272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a:t>○さて、では最後に、模擬投票の結果発表です。</a:t>
            </a:r>
            <a:endParaRPr lang="en-US" altLang="ja-JP" dirty="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49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07874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○今のお話を別のことで例えた場合として、例えば学年で、修学旅行の行き先を決めるとなった時、クラス毎に代表者を決めて、代表者の多数決で決める方法としたとします。</a:t>
            </a:r>
            <a:endParaRPr lang="en-US" altLang="ja-JP" sz="1400" dirty="0"/>
          </a:p>
          <a:p>
            <a:r>
              <a:rPr lang="ja-JP" altLang="en-US" sz="1400" dirty="0"/>
              <a:t>クラスの人数は宮城クラス３０人、福井クラス１０人、佐賀クラス１０人で代表者はクラス毎に１人ずつです。</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741550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p:cNvSpPr>
            <a:spLocks noGrp="1" noRot="1" noChangeAspect="1" noTextEdit="1"/>
          </p:cNvSpPr>
          <p:nvPr>
            <p:ph type="sldImg"/>
          </p:nvPr>
        </p:nvSpPr>
        <p:spPr>
          <a:ln/>
        </p:spPr>
      </p:sp>
      <p:sp>
        <p:nvSpPr>
          <p:cNvPr id="1556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○最後となりますが、今日お話が皆さんにとって少しでも投票するきっかけになったら幸いです。</a:t>
            </a:r>
            <a:endParaRPr lang="en-US" altLang="ja-JP" sz="1400" dirty="0"/>
          </a:p>
          <a:p>
            <a:r>
              <a:rPr lang="ja-JP" altLang="en-US" sz="1400" dirty="0"/>
              <a:t>○以上で、出前講座を終わります。</a:t>
            </a:r>
            <a:endParaRPr lang="en-US" altLang="ja-JP" sz="1400" dirty="0"/>
          </a:p>
          <a:p>
            <a:r>
              <a:rPr lang="ja-JP" altLang="en-US" sz="1400" dirty="0"/>
              <a:t>長い時間、ご静聴いただきありがとうございました。</a:t>
            </a:r>
          </a:p>
        </p:txBody>
      </p:sp>
      <p:sp>
        <p:nvSpPr>
          <p:cNvPr id="1556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1556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9B2E-2BD6-4BD5-A547-6E2C49CFEBC2}" type="slidenum">
              <a:rPr lang="en-US" altLang="ja-JP" smtClean="0">
                <a:latin typeface="Times New Roman" panose="02020603050405020304" pitchFamily="18" charset="0"/>
              </a:rPr>
              <a:pPr>
                <a:spcBef>
                  <a:spcPct val="0"/>
                </a:spcBef>
              </a:pPr>
              <a:t>50</a:t>
            </a:fld>
            <a:endParaRPr lang="en-US" altLang="ja-JP">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a:t>○スライドにあるとおり、宮城クラスの代表者は北海道、福井と佐賀クラスの代表者は沖縄にいきたいとします。そうすると多数決で沖縄に行くことが決定しました・・・・となりますが、これが代表者での多数決ではなく、全クラスのみなさん全員が集まって多数決をしていたら人数的に北海道に行けたのに！ということになります。</a:t>
            </a:r>
            <a:endParaRPr lang="en-US" altLang="ja-JP" sz="1400" dirty="0"/>
          </a:p>
          <a:p>
            <a:r>
              <a:rPr lang="ja-JP" altLang="en-US" sz="1400" dirty="0"/>
              <a:t>このようなことがないように代表者の選ぶ人数について、人口等を調査しながら決めていることになります。（例えばこれが、クラスで１人代表ではなく、１０人から１人代表者を決めるような方法だったら、宮城クラスから３人代表者が選ばれて多数決ができると思います）</a:t>
            </a:r>
            <a:endParaRPr lang="en-US" altLang="ja-JP" sz="1400" dirty="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6</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77659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○続いて選挙に関するクイズです。選挙にはどれくらいのお金がかかっているでしょうか？ということで、令和６年１０月に行われた衆議院議員選挙を例に考えてみます。</a:t>
            </a:r>
            <a:endParaRPr lang="en-US" altLang="ja-JP" sz="1600" dirty="0"/>
          </a:p>
          <a:p>
            <a:r>
              <a:rPr lang="ja-JP" altLang="en-US" sz="1600" dirty="0"/>
              <a:t>全国で行われ、たくさんの投票所が設置されます。投票所の場所代や投票箱・投票用紙を記入する際に使用する筆記用具・集計に使う機械などの物が必要です。</a:t>
            </a:r>
            <a:endParaRPr lang="en-US" altLang="ja-JP" sz="1600" dirty="0"/>
          </a:p>
          <a:p>
            <a:r>
              <a:rPr lang="ja-JP" altLang="en-US" sz="1600" dirty="0"/>
              <a:t>また、ものすごい数の投票用紙を印刷しなければいけませんし、印刷した投票用紙を投票に来た人に配ったりする人も必要です。そのような人たちへの人件費も払わないといけません。そのようなお金が、全国でどれくらいかかったでしょうか？</a:t>
            </a:r>
            <a:endParaRPr lang="en-US" altLang="ja-JP" sz="1600" dirty="0"/>
          </a:p>
          <a:p>
            <a:r>
              <a:rPr lang="ja-JP" altLang="en-US" sz="1600" dirty="0"/>
              <a:t>○最初ですので、手を挙げていきます。</a:t>
            </a:r>
            <a:endParaRPr lang="en-US" altLang="ja-JP" sz="1600" dirty="0"/>
          </a:p>
          <a:p>
            <a:r>
              <a:rPr lang="ja-JP" altLang="en-US" sz="1600" dirty="0"/>
              <a:t>「　</a:t>
            </a:r>
            <a:r>
              <a:rPr lang="en-US" altLang="ja-JP" sz="1600" dirty="0"/>
              <a:t>A</a:t>
            </a:r>
            <a:r>
              <a:rPr lang="ja-JP" altLang="en-US" sz="1600" dirty="0"/>
              <a:t>　５，０００万円　」　「　</a:t>
            </a:r>
            <a:r>
              <a:rPr lang="en-US" altLang="ja-JP" sz="1600" dirty="0"/>
              <a:t>B</a:t>
            </a:r>
            <a:r>
              <a:rPr lang="ja-JP" altLang="en-US" sz="1600" dirty="0"/>
              <a:t>　１５億円　」　「　</a:t>
            </a:r>
            <a:r>
              <a:rPr lang="en-US" altLang="ja-JP" sz="1600" dirty="0"/>
              <a:t>C</a:t>
            </a:r>
            <a:r>
              <a:rPr lang="ja-JP" altLang="en-US" sz="1600" dirty="0"/>
              <a:t>　８００億円　」</a:t>
            </a:r>
            <a:endParaRPr lang="en-US" altLang="ja-JP" sz="1600" dirty="0"/>
          </a:p>
          <a:p>
            <a:r>
              <a:rPr lang="ja-JP" altLang="en-US" sz="1600" dirty="0"/>
              <a:t>○答えは、●　「</a:t>
            </a:r>
            <a:r>
              <a:rPr lang="en-US" altLang="ja-JP" sz="1600" dirty="0"/>
              <a:t>C</a:t>
            </a:r>
            <a:r>
              <a:rPr lang="ja-JP" altLang="en-US" sz="1600" dirty="0"/>
              <a:t>　の　８００億円」です。今回の衆議院議員選挙の費用はまだ確定しておりませんが、国ではこの選挙で約８００億円支出することとしています。国の選挙を行うとなると、これくらい大きなお金が必要となり、もちろん国民の皆さんが納めた税金から支払われます。</a:t>
            </a:r>
            <a:r>
              <a:rPr lang="en-US" altLang="ja-JP" sz="1600" dirty="0"/>
              <a:t>※</a:t>
            </a:r>
            <a:r>
              <a:rPr lang="ja-JP" altLang="en-US" sz="1600" dirty="0"/>
              <a:t>ちなみに宮城県内だけでも約１５億円ぐらいが必要となります。</a:t>
            </a:r>
            <a:endParaRPr lang="en-US" altLang="ja-JP" sz="1600" dirty="0"/>
          </a:p>
          <a:p>
            <a:r>
              <a:rPr lang="ja-JP" altLang="en-US" sz="1600" dirty="0"/>
              <a:t>○ちなみに、このお金は、有権者である皆さんが投票に行っても行かなくても、選挙を行うための事前の準備（投票所の設置）や、当日働く人のお給料などに、これくらい大きなお金が必要になるということです。</a:t>
            </a:r>
            <a:endParaRPr lang="en-US" altLang="ja-JP" sz="1600" dirty="0"/>
          </a:p>
        </p:txBody>
      </p:sp>
      <p:sp>
        <p:nvSpPr>
          <p:cNvPr id="307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07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0346C6B-4A12-4CBD-9488-8C31C7EF13F8}" type="slidenum">
              <a:rPr lang="en-US" altLang="ja-JP" smtClean="0">
                <a:latin typeface="Times New Roman" panose="02020603050405020304" pitchFamily="18" charset="0"/>
              </a:rPr>
              <a:pPr>
                <a:spcBef>
                  <a:spcPct val="0"/>
                </a:spcBef>
              </a:pPr>
              <a:t>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59141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○では、こんなにものすごい金額のお金を掛けて、なぜ選挙をするのかという、選挙の意義のお話をしますが、</a:t>
            </a:r>
            <a:endParaRPr lang="en-US" altLang="ja-JP" sz="1600" dirty="0"/>
          </a:p>
          <a:p>
            <a:r>
              <a:rPr lang="ja-JP" altLang="en-US" sz="1600" dirty="0"/>
              <a:t>○さっき、選挙をやる８００億円のお金も税金と言いましたが、自分たちはどれくらい税金を払っているのか？</a:t>
            </a:r>
          </a:p>
          <a:p>
            <a:r>
              <a:rPr lang="ja-JP" altLang="en-US" sz="1600" dirty="0"/>
              <a:t>●身近なところでは、皆さんも買い物するときには、消費税を支払っています。</a:t>
            </a:r>
            <a:endParaRPr lang="en-US" altLang="ja-JP" sz="1600" dirty="0"/>
          </a:p>
          <a:p>
            <a:r>
              <a:rPr lang="ja-JP" altLang="en-US" sz="1600" dirty="0"/>
              <a:t>○１００円のものを買うためには１１０円、１０</a:t>
            </a:r>
            <a:r>
              <a:rPr lang="en-US" altLang="ja-JP" sz="1600" dirty="0"/>
              <a:t>,</a:t>
            </a:r>
            <a:r>
              <a:rPr lang="ja-JP" altLang="en-US" sz="1600" dirty="0"/>
              <a:t>０００円のものを買うためには１１</a:t>
            </a:r>
            <a:r>
              <a:rPr lang="en-US" altLang="ja-JP" sz="1600" dirty="0"/>
              <a:t>,</a:t>
            </a:r>
            <a:r>
              <a:rPr lang="ja-JP" altLang="en-US" sz="1600" dirty="0"/>
              <a:t>０００円が必要となります。</a:t>
            </a:r>
            <a:endParaRPr lang="en-US" altLang="ja-JP" sz="1600" dirty="0"/>
          </a:p>
          <a:p>
            <a:r>
              <a:rPr lang="ja-JP" altLang="en-US" sz="1600" dirty="0"/>
              <a:t>余談ですが、消費税が導入された時は３％（平成元年４月導入）で、それが５％（平成９年</a:t>
            </a:r>
            <a:r>
              <a:rPr lang="en-US" altLang="ja-JP" sz="1600" dirty="0"/>
              <a:t>4</a:t>
            </a:r>
            <a:r>
              <a:rPr lang="ja-JP" altLang="en-US" sz="1600" dirty="0"/>
              <a:t>月引き上げ）</a:t>
            </a:r>
            <a:r>
              <a:rPr lang="en-US" altLang="ja-JP" sz="1600" dirty="0"/>
              <a:t>､</a:t>
            </a:r>
            <a:r>
              <a:rPr lang="ja-JP" altLang="en-US" sz="1600" dirty="0"/>
              <a:t>８％（平成２６年４月引き上げ）</a:t>
            </a:r>
            <a:r>
              <a:rPr lang="en-US" altLang="ja-JP" sz="1600" dirty="0"/>
              <a:t>､</a:t>
            </a:r>
            <a:r>
              <a:rPr lang="ja-JP" altLang="en-US" sz="1600" dirty="0"/>
              <a:t>１０％（令和元年１０月引き上げ）と徐々に税率の引き上げが行われています。</a:t>
            </a:r>
            <a:endParaRPr lang="en-US" altLang="ja-JP" sz="1600" dirty="0"/>
          </a:p>
          <a:p>
            <a:r>
              <a:rPr lang="ja-JP" altLang="en-US" sz="1600" dirty="0"/>
              <a:t>「税金」と一口に言っても、様々な税目や特例（控除や軽減税率等）があり、一概に言うことはできませんが、消費税だけでみると皆さんの負担がどんどん増えていっていることが分かります。</a:t>
            </a:r>
            <a:endParaRPr lang="en-US" altLang="ja-JP" sz="1600" dirty="0"/>
          </a:p>
        </p:txBody>
      </p:sp>
      <p:sp>
        <p:nvSpPr>
          <p:cNvPr id="327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27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F5F3BED-3D4B-458B-AF8A-9A4FED1EE464}" type="slidenum">
              <a:rPr lang="en-US" altLang="ja-JP" smtClean="0">
                <a:latin typeface="Times New Roman" panose="02020603050405020304" pitchFamily="18" charset="0"/>
              </a:rPr>
              <a:pPr>
                <a:spcBef>
                  <a:spcPct val="0"/>
                </a:spcBef>
              </a:pPr>
              <a:t>8</a:t>
            </a:fld>
            <a:endParaRPr lang="en-US" altLang="ja-JP">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a:t>○今後、皆さんも就職すれば、所得税や住民税といった税金を支払うことになります。</a:t>
            </a:r>
          </a:p>
          <a:p>
            <a:r>
              <a:rPr lang="ja-JP" altLang="en-US" sz="1600" dirty="0"/>
              <a:t>○このほかにも、車を持てば自動車税、家・土地を持てば固定資産税など、様々な税金を支払っていくことになります。</a:t>
            </a:r>
          </a:p>
          <a:p>
            <a:r>
              <a:rPr lang="ja-JP" altLang="en-US" sz="1600" dirty="0"/>
              <a:t>○そんななかで、仮に皆さんが高校を卒業してすぐ就職したとして、高卒で就職した方の初任給は、月給で</a:t>
            </a:r>
            <a:r>
              <a:rPr lang="ja-JP" altLang="en-US" sz="1600" dirty="0" smtClean="0"/>
              <a:t>平均</a:t>
            </a:r>
            <a:r>
              <a:rPr lang="en-US" altLang="ja-JP" sz="1600" dirty="0" smtClean="0"/>
              <a:t>20</a:t>
            </a:r>
            <a:r>
              <a:rPr lang="ja-JP" altLang="en-US" sz="1600" dirty="0" smtClean="0"/>
              <a:t>万円</a:t>
            </a:r>
            <a:r>
              <a:rPr lang="ja-JP" altLang="en-US" sz="1600" dirty="0"/>
              <a:t>くらいと言われています。（厚生労働省発表「</a:t>
            </a:r>
            <a:r>
              <a:rPr lang="ja-JP" altLang="en-US" sz="1600" dirty="0" smtClean="0"/>
              <a:t>令和</a:t>
            </a:r>
            <a:r>
              <a:rPr lang="en-US" altLang="ja-JP" sz="1600" dirty="0" smtClean="0"/>
              <a:t>6</a:t>
            </a:r>
            <a:r>
              <a:rPr lang="ja-JP" altLang="en-US" sz="1600" dirty="0" smtClean="0"/>
              <a:t>年</a:t>
            </a:r>
            <a:r>
              <a:rPr lang="ja-JP" altLang="en-US" sz="1600" dirty="0"/>
              <a:t>賃金構造基本統計調査」より）</a:t>
            </a:r>
          </a:p>
          <a:p>
            <a:r>
              <a:rPr lang="ja-JP" altLang="en-US" sz="1600" dirty="0"/>
              <a:t>○</a:t>
            </a:r>
            <a:r>
              <a:rPr lang="ja-JP" altLang="en-US" sz="1600" dirty="0" smtClean="0"/>
              <a:t>この</a:t>
            </a:r>
            <a:r>
              <a:rPr lang="en-US" altLang="ja-JP" sz="1600" dirty="0" smtClean="0"/>
              <a:t>20</a:t>
            </a:r>
            <a:r>
              <a:rPr lang="ja-JP" altLang="en-US" sz="1600" dirty="0" smtClean="0"/>
              <a:t>万円</a:t>
            </a:r>
            <a:r>
              <a:rPr lang="ja-JP" altLang="en-US" sz="1600" dirty="0"/>
              <a:t>はまるまる貰えるわけではなく、ここから税金などが引かれることになります。</a:t>
            </a:r>
            <a:endParaRPr lang="en-US" altLang="ja-JP" sz="1600" dirty="0"/>
          </a:p>
          <a:p>
            <a:r>
              <a:rPr lang="ja-JP" altLang="en-US" sz="1600" dirty="0"/>
              <a:t>○住んでいる市町村によって異なりますが、●所得税や住民税、年金など含めると４万円くらい差し引かれることになります。</a:t>
            </a:r>
          </a:p>
          <a:p>
            <a:r>
              <a:rPr lang="ja-JP" altLang="en-US" sz="1600" dirty="0"/>
              <a:t>●結果、手元に残るのは</a:t>
            </a:r>
            <a:r>
              <a:rPr lang="ja-JP" altLang="en-US" sz="1600" dirty="0" smtClean="0"/>
              <a:t>１</a:t>
            </a:r>
            <a:r>
              <a:rPr lang="en-US" altLang="ja-JP" sz="1600" dirty="0" smtClean="0"/>
              <a:t>6</a:t>
            </a:r>
            <a:r>
              <a:rPr lang="ja-JP" altLang="en-US" sz="1600" dirty="0" smtClean="0"/>
              <a:t>万円</a:t>
            </a:r>
            <a:r>
              <a:rPr lang="ja-JP" altLang="en-US" sz="1600" dirty="0"/>
              <a:t>。これで生活することになります。</a:t>
            </a:r>
            <a:endParaRPr lang="en-US" altLang="ja-JP" sz="1600" dirty="0"/>
          </a:p>
          <a:p>
            <a:r>
              <a:rPr lang="ja-JP" altLang="en-US" sz="1600" dirty="0">
                <a:latin typeface="ＭＳ ゴシック" panose="020B0609070205080204" pitchFamily="49" charset="-128"/>
                <a:ea typeface="ＭＳ ゴシック" panose="020B0609070205080204" pitchFamily="49" charset="-128"/>
              </a:rPr>
              <a:t>○一人暮らしをすれば、家賃、光熱水費もかかるので、この</a:t>
            </a:r>
            <a:r>
              <a:rPr lang="ja-JP" altLang="en-US" sz="1600" dirty="0"/>
              <a:t>４万円はけっこう大きいと思います。</a:t>
            </a:r>
            <a:endParaRPr lang="en-US" altLang="ja-JP" sz="1600" dirty="0"/>
          </a:p>
          <a:p>
            <a:r>
              <a:rPr lang="ja-JP" altLang="en-US" sz="1600" dirty="0"/>
              <a:t>○じゃあこの４万円は、何に使われているのか、そして、</a:t>
            </a:r>
            <a:r>
              <a:rPr lang="ja-JP" altLang="en-US" sz="1600" u="sng" dirty="0"/>
              <a:t>皆さんは何に使って欲しいのか、</a:t>
            </a:r>
            <a:r>
              <a:rPr lang="ja-JP" altLang="en-US" sz="1600" dirty="0"/>
              <a:t>ということが、選挙の話につながっていきます。</a:t>
            </a:r>
            <a:endParaRPr lang="en-US" altLang="ja-JP" sz="1600" dirty="0"/>
          </a:p>
        </p:txBody>
      </p:sp>
      <p:sp>
        <p:nvSpPr>
          <p:cNvPr id="348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a:p>
        </p:txBody>
      </p:sp>
      <p:sp>
        <p:nvSpPr>
          <p:cNvPr id="34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801" indent="-285692">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2772"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9878"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6986" indent="-228554">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096"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204"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8312"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5421" indent="-228554"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F65B217-2EB2-411E-A1F2-A5F6B86C9977}" type="slidenum">
              <a:rPr lang="en-US" altLang="ja-JP" smtClean="0">
                <a:latin typeface="Times New Roman" panose="02020603050405020304" pitchFamily="18" charset="0"/>
              </a:rPr>
              <a:pPr>
                <a:spcBef>
                  <a:spcPct val="0"/>
                </a:spcBef>
              </a:pPr>
              <a:t>9</a:t>
            </a:fld>
            <a:endParaRPr lang="en-US" altLang="ja-JP">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ADE3631-8376-4049-B652-759FF200AA9C}" type="slidenum">
              <a:rPr lang="en-US" altLang="ja-JP"/>
              <a:pPr>
                <a:defRPr/>
              </a:pPr>
              <a:t>‹#›</a:t>
            </a:fld>
            <a:endParaRPr lang="en-US" altLang="ja-JP"/>
          </a:p>
        </p:txBody>
      </p:sp>
    </p:spTree>
    <p:extLst>
      <p:ext uri="{BB962C8B-B14F-4D97-AF65-F5344CB8AC3E}">
        <p14:creationId xmlns:p14="http://schemas.microsoft.com/office/powerpoint/2010/main" val="3191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841610D-2442-4DBE-AB55-AC6980DF31ED}" type="slidenum">
              <a:rPr lang="en-US" altLang="ja-JP"/>
              <a:pPr>
                <a:defRPr/>
              </a:pPr>
              <a:t>‹#›</a:t>
            </a:fld>
            <a:endParaRPr lang="en-US" altLang="ja-JP"/>
          </a:p>
        </p:txBody>
      </p:sp>
    </p:spTree>
    <p:extLst>
      <p:ext uri="{BB962C8B-B14F-4D97-AF65-F5344CB8AC3E}">
        <p14:creationId xmlns:p14="http://schemas.microsoft.com/office/powerpoint/2010/main" val="19004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8E8BBFBE-C7CA-415C-8DDC-234DC7A5949F}" type="slidenum">
              <a:rPr lang="en-US" altLang="ja-JP"/>
              <a:pPr>
                <a:defRPr/>
              </a:pPr>
              <a:t>‹#›</a:t>
            </a:fld>
            <a:endParaRPr lang="en-US" altLang="ja-JP"/>
          </a:p>
        </p:txBody>
      </p:sp>
    </p:spTree>
    <p:extLst>
      <p:ext uri="{BB962C8B-B14F-4D97-AF65-F5344CB8AC3E}">
        <p14:creationId xmlns:p14="http://schemas.microsoft.com/office/powerpoint/2010/main" val="368093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Tree>
    <p:extLst>
      <p:ext uri="{BB962C8B-B14F-4D97-AF65-F5344CB8AC3E}">
        <p14:creationId xmlns:p14="http://schemas.microsoft.com/office/powerpoint/2010/main" val="60025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4DD28C8F-1E14-4CCB-AB30-E13F81BC76F3}" type="slidenum">
              <a:rPr lang="en-US" altLang="ja-JP"/>
              <a:pPr>
                <a:defRPr/>
              </a:pPr>
              <a:t>‹#›</a:t>
            </a:fld>
            <a:endParaRPr lang="en-US" altLang="ja-JP"/>
          </a:p>
        </p:txBody>
      </p:sp>
    </p:spTree>
    <p:extLst>
      <p:ext uri="{BB962C8B-B14F-4D97-AF65-F5344CB8AC3E}">
        <p14:creationId xmlns:p14="http://schemas.microsoft.com/office/powerpoint/2010/main" val="184350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BCBE78D0-7F8E-4F1F-AA6B-C398C6B911B2}" type="slidenum">
              <a:rPr lang="en-US" altLang="ja-JP"/>
              <a:pPr>
                <a:defRPr/>
              </a:pPr>
              <a:t>‹#›</a:t>
            </a:fld>
            <a:endParaRPr lang="en-US" altLang="ja-JP"/>
          </a:p>
        </p:txBody>
      </p:sp>
    </p:spTree>
    <p:extLst>
      <p:ext uri="{BB962C8B-B14F-4D97-AF65-F5344CB8AC3E}">
        <p14:creationId xmlns:p14="http://schemas.microsoft.com/office/powerpoint/2010/main" val="32902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2D252E79-F575-4CD1-A6D5-620F35B0AE12}" type="slidenum">
              <a:rPr lang="en-US" altLang="ja-JP"/>
              <a:pPr>
                <a:defRPr/>
              </a:pPr>
              <a:t>‹#›</a:t>
            </a:fld>
            <a:endParaRPr lang="en-US" altLang="ja-JP"/>
          </a:p>
        </p:txBody>
      </p:sp>
    </p:spTree>
    <p:extLst>
      <p:ext uri="{BB962C8B-B14F-4D97-AF65-F5344CB8AC3E}">
        <p14:creationId xmlns:p14="http://schemas.microsoft.com/office/powerpoint/2010/main" val="29845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79D39607-ACD7-4968-8BAA-AA9C862E4A88}" type="slidenum">
              <a:rPr lang="en-US" altLang="ja-JP"/>
              <a:pPr>
                <a:defRPr/>
              </a:pPr>
              <a:t>‹#›</a:t>
            </a:fld>
            <a:endParaRPr lang="en-US" altLang="ja-JP"/>
          </a:p>
        </p:txBody>
      </p:sp>
    </p:spTree>
    <p:extLst>
      <p:ext uri="{BB962C8B-B14F-4D97-AF65-F5344CB8AC3E}">
        <p14:creationId xmlns:p14="http://schemas.microsoft.com/office/powerpoint/2010/main" val="205065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AD5539BD-8EBE-4548-BDC4-3B8F7FD0513D}" type="slidenum">
              <a:rPr lang="en-US" altLang="ja-JP"/>
              <a:pPr>
                <a:defRPr/>
              </a:pPr>
              <a:t>‹#›</a:t>
            </a:fld>
            <a:endParaRPr lang="en-US" altLang="ja-JP"/>
          </a:p>
        </p:txBody>
      </p:sp>
    </p:spTree>
    <p:extLst>
      <p:ext uri="{BB962C8B-B14F-4D97-AF65-F5344CB8AC3E}">
        <p14:creationId xmlns:p14="http://schemas.microsoft.com/office/powerpoint/2010/main" val="201576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D19B381-C895-49BD-89DD-3444FA2D834D}" type="slidenum">
              <a:rPr lang="en-US" altLang="ja-JP"/>
              <a:pPr>
                <a:defRPr/>
              </a:pPr>
              <a:t>‹#›</a:t>
            </a:fld>
            <a:endParaRPr lang="en-US" altLang="ja-JP"/>
          </a:p>
        </p:txBody>
      </p:sp>
    </p:spTree>
    <p:extLst>
      <p:ext uri="{BB962C8B-B14F-4D97-AF65-F5344CB8AC3E}">
        <p14:creationId xmlns:p14="http://schemas.microsoft.com/office/powerpoint/2010/main" val="14393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FE604DCF-A7DC-4B1F-8985-EDAF502D0E83}" type="slidenum">
              <a:rPr lang="en-US" altLang="ja-JP"/>
              <a:pPr>
                <a:defRPr/>
              </a:pPr>
              <a:t>‹#›</a:t>
            </a:fld>
            <a:endParaRPr lang="en-US" altLang="ja-JP"/>
          </a:p>
        </p:txBody>
      </p:sp>
    </p:spTree>
    <p:extLst>
      <p:ext uri="{BB962C8B-B14F-4D97-AF65-F5344CB8AC3E}">
        <p14:creationId xmlns:p14="http://schemas.microsoft.com/office/powerpoint/2010/main" val="29735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FFFDE869-C519-4548-A79C-E3CCF30FAECD}" type="slidenum">
              <a:rPr lang="en-US" altLang="ja-JP"/>
              <a:pPr>
                <a:defRPr/>
              </a:pPr>
              <a:t>‹#›</a:t>
            </a:fld>
            <a:endParaRPr lang="en-US" altLang="ja-JP"/>
          </a:p>
        </p:txBody>
      </p:sp>
    </p:spTree>
    <p:extLst>
      <p:ext uri="{BB962C8B-B14F-4D97-AF65-F5344CB8AC3E}">
        <p14:creationId xmlns:p14="http://schemas.microsoft.com/office/powerpoint/2010/main" val="196846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C200662-428C-43D9-9A84-9B6E42EF377D}" type="slidenum">
              <a:rPr lang="en-US" altLang="ja-JP"/>
              <a:pPr>
                <a:defRPr/>
              </a:pPr>
              <a:t>‹#›</a:t>
            </a:fld>
            <a:endParaRPr lang="en-US" altLang="ja-JP"/>
          </a:p>
        </p:txBody>
      </p:sp>
    </p:spTree>
    <p:extLst>
      <p:ext uri="{BB962C8B-B14F-4D97-AF65-F5344CB8AC3E}">
        <p14:creationId xmlns:p14="http://schemas.microsoft.com/office/powerpoint/2010/main" val="51998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65D296E0-CC53-4A94-A7B8-D4E7CF661C63}" type="slidenum">
              <a:rPr lang="en-US" altLang="ja-JP"/>
              <a:pPr>
                <a:defRPr/>
              </a:pPr>
              <a:t>‹#›</a:t>
            </a:fld>
            <a:endParaRPr lang="en-US" altLang="ja-JP"/>
          </a:p>
        </p:txBody>
      </p:sp>
    </p:spTree>
    <p:extLst>
      <p:ext uri="{BB962C8B-B14F-4D97-AF65-F5344CB8AC3E}">
        <p14:creationId xmlns:p14="http://schemas.microsoft.com/office/powerpoint/2010/main" val="90385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927B7948-3FEC-4147-BCD3-E1AC27DA86BC}" type="slidenum">
              <a:rPr lang="en-US" altLang="ja-JP"/>
              <a:pPr>
                <a:defRPr/>
              </a:pPr>
              <a:t>‹#›</a:t>
            </a:fld>
            <a:endParaRPr lang="en-US" altLang="ja-JP"/>
          </a:p>
        </p:txBody>
      </p:sp>
    </p:spTree>
    <p:extLst>
      <p:ext uri="{BB962C8B-B14F-4D97-AF65-F5344CB8AC3E}">
        <p14:creationId xmlns:p14="http://schemas.microsoft.com/office/powerpoint/2010/main" val="53635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49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DE77112-BC96-476B-9A04-94E8138A33F0}" type="slidenum">
              <a:rPr lang="ja-JP" altLang="en-US"/>
              <a:pPr>
                <a:defRPr/>
              </a:pPr>
              <a:t>‹#›</a:t>
            </a:fld>
            <a:endParaRPr lang="ja-JP" altLang="en-US"/>
          </a:p>
        </p:txBody>
      </p:sp>
    </p:spTree>
    <p:extLst>
      <p:ext uri="{BB962C8B-B14F-4D97-AF65-F5344CB8AC3E}">
        <p14:creationId xmlns:p14="http://schemas.microsoft.com/office/powerpoint/2010/main" val="167233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p:txBody>
          <a:bodyPr/>
          <a:lstStyle>
            <a:lvl1pPr>
              <a:defRPr kumimoji="0"/>
            </a:lvl1pPr>
          </a:lstStyle>
          <a:p>
            <a:pPr>
              <a:defRPr/>
            </a:pPr>
            <a:fld id="{84C3186F-B057-4A85-94D4-4FC73ABA868F}" type="slidenum">
              <a:rPr lang="en-US" altLang="ja-JP"/>
              <a:pPr>
                <a:defRPr/>
              </a:pPr>
              <a:t>‹#›</a:t>
            </a:fld>
            <a:endParaRPr lang="en-US" altLang="ja-JP"/>
          </a:p>
        </p:txBody>
      </p:sp>
    </p:spTree>
    <p:extLst>
      <p:ext uri="{BB962C8B-B14F-4D97-AF65-F5344CB8AC3E}">
        <p14:creationId xmlns:p14="http://schemas.microsoft.com/office/powerpoint/2010/main" val="193899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p:spPr>
        <p:txBody>
          <a:bodyPr/>
          <a:lstStyle>
            <a:lvl1pPr>
              <a:defRPr/>
            </a:lvl1pPr>
          </a:lstStyle>
          <a:p>
            <a:pPr>
              <a:defRPr/>
            </a:pPr>
            <a:fld id="{CA5AA5F5-B976-41BF-BA1F-38CECFE06E31}" type="slidenum">
              <a:rPr lang="en-US" altLang="ja-JP"/>
              <a:pPr>
                <a:defRPr/>
              </a:pPr>
              <a:t>‹#›</a:t>
            </a:fld>
            <a:endParaRPr lang="en-US" altLang="ja-JP"/>
          </a:p>
        </p:txBody>
      </p:sp>
    </p:spTree>
    <p:extLst>
      <p:ext uri="{BB962C8B-B14F-4D97-AF65-F5344CB8AC3E}">
        <p14:creationId xmlns:p14="http://schemas.microsoft.com/office/powerpoint/2010/main" val="2960808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BB378023-CFCB-4912-B04E-B762BFF35D27}" type="slidenum">
              <a:rPr lang="en-US" altLang="ja-JP"/>
              <a:pPr>
                <a:defRPr/>
              </a:pPr>
              <a:t>‹#›</a:t>
            </a:fld>
            <a:endParaRPr lang="en-US" altLang="ja-JP"/>
          </a:p>
        </p:txBody>
      </p:sp>
    </p:spTree>
    <p:extLst>
      <p:ext uri="{BB962C8B-B14F-4D97-AF65-F5344CB8AC3E}">
        <p14:creationId xmlns:p14="http://schemas.microsoft.com/office/powerpoint/2010/main" val="157010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508CA4D9-44F8-4D08-B0DC-B5B54BD2727C}" type="slidenum">
              <a:rPr lang="en-US" altLang="ja-JP"/>
              <a:pPr>
                <a:defRPr/>
              </a:pPr>
              <a:t>‹#›</a:t>
            </a:fld>
            <a:endParaRPr lang="en-US" altLang="ja-JP"/>
          </a:p>
        </p:txBody>
      </p:sp>
    </p:spTree>
    <p:extLst>
      <p:ext uri="{BB962C8B-B14F-4D97-AF65-F5344CB8AC3E}">
        <p14:creationId xmlns:p14="http://schemas.microsoft.com/office/powerpoint/2010/main" val="413403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959EA683-67C3-416D-8658-B112E8CA1C7C}" type="slidenum">
              <a:rPr lang="en-US" altLang="ja-JP"/>
              <a:pPr>
                <a:defRPr/>
              </a:pPr>
              <a:t>‹#›</a:t>
            </a:fld>
            <a:endParaRPr lang="en-US" altLang="ja-JP"/>
          </a:p>
        </p:txBody>
      </p:sp>
    </p:spTree>
    <p:extLst>
      <p:ext uri="{BB962C8B-B14F-4D97-AF65-F5344CB8AC3E}">
        <p14:creationId xmlns:p14="http://schemas.microsoft.com/office/powerpoint/2010/main" val="91138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C32D18BA-2E94-4D78-8B29-3FC9DEAF16CE}" type="slidenum">
              <a:rPr lang="en-US" altLang="ja-JP"/>
              <a:pPr>
                <a:defRPr/>
              </a:pPr>
              <a:t>‹#›</a:t>
            </a:fld>
            <a:endParaRPr lang="en-US" altLang="ja-JP"/>
          </a:p>
        </p:txBody>
      </p:sp>
    </p:spTree>
    <p:extLst>
      <p:ext uri="{BB962C8B-B14F-4D97-AF65-F5344CB8AC3E}">
        <p14:creationId xmlns:p14="http://schemas.microsoft.com/office/powerpoint/2010/main" val="344583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8FEB0EDE-9BA7-4C69-A69F-10CF719CBAA9}" type="slidenum">
              <a:rPr lang="en-US" altLang="ja-JP"/>
              <a:pPr>
                <a:defRPr/>
              </a:pPr>
              <a:t>‹#›</a:t>
            </a:fld>
            <a:endParaRPr lang="en-US" altLang="ja-JP"/>
          </a:p>
        </p:txBody>
      </p:sp>
    </p:spTree>
    <p:extLst>
      <p:ext uri="{BB962C8B-B14F-4D97-AF65-F5344CB8AC3E}">
        <p14:creationId xmlns:p14="http://schemas.microsoft.com/office/powerpoint/2010/main" val="127992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226612D3-A3F6-4985-AD74-6D92996068F1}" type="slidenum">
              <a:rPr lang="en-US" altLang="ja-JP"/>
              <a:pPr>
                <a:defRPr/>
              </a:pPr>
              <a:t>‹#›</a:t>
            </a:fld>
            <a:endParaRPr lang="en-US" altLang="ja-JP"/>
          </a:p>
        </p:txBody>
      </p:sp>
    </p:spTree>
    <p:extLst>
      <p:ext uri="{BB962C8B-B14F-4D97-AF65-F5344CB8AC3E}">
        <p14:creationId xmlns:p14="http://schemas.microsoft.com/office/powerpoint/2010/main" val="2360081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0043B67-C866-412C-9CD2-764C18337B6C}" type="slidenum">
              <a:rPr lang="en-US" altLang="ja-JP"/>
              <a:pPr>
                <a:defRPr/>
              </a:pPr>
              <a:t>‹#›</a:t>
            </a:fld>
            <a:endParaRPr lang="en-US" altLang="ja-JP"/>
          </a:p>
        </p:txBody>
      </p:sp>
    </p:spTree>
    <p:extLst>
      <p:ext uri="{BB962C8B-B14F-4D97-AF65-F5344CB8AC3E}">
        <p14:creationId xmlns:p14="http://schemas.microsoft.com/office/powerpoint/2010/main" val="381964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576790EC-5A03-489E-823A-66A2B143B8F2}" type="slidenum">
              <a:rPr lang="en-US" altLang="ja-JP"/>
              <a:pPr>
                <a:defRPr/>
              </a:pPr>
              <a:t>‹#›</a:t>
            </a:fld>
            <a:endParaRPr lang="en-US" altLang="ja-JP"/>
          </a:p>
        </p:txBody>
      </p:sp>
    </p:spTree>
    <p:extLst>
      <p:ext uri="{BB962C8B-B14F-4D97-AF65-F5344CB8AC3E}">
        <p14:creationId xmlns:p14="http://schemas.microsoft.com/office/powerpoint/2010/main" val="188425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40CB1DD9-5AD4-425D-9936-D1C81D7E5084}" type="slidenum">
              <a:rPr lang="en-US" altLang="ja-JP"/>
              <a:pPr>
                <a:defRPr/>
              </a:pPr>
              <a:t>‹#›</a:t>
            </a:fld>
            <a:endParaRPr lang="en-US" altLang="ja-JP"/>
          </a:p>
        </p:txBody>
      </p:sp>
    </p:spTree>
    <p:extLst>
      <p:ext uri="{BB962C8B-B14F-4D97-AF65-F5344CB8AC3E}">
        <p14:creationId xmlns:p14="http://schemas.microsoft.com/office/powerpoint/2010/main" val="49615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BD70125D-5B53-4299-AD68-80BB375E7D06}" type="slidenum">
              <a:rPr lang="en-US" altLang="ja-JP"/>
              <a:pPr>
                <a:defRPr/>
              </a:pPr>
              <a:t>‹#›</a:t>
            </a:fld>
            <a:endParaRPr lang="en-US" altLang="ja-JP"/>
          </a:p>
        </p:txBody>
      </p:sp>
    </p:spTree>
    <p:extLst>
      <p:ext uri="{BB962C8B-B14F-4D97-AF65-F5344CB8AC3E}">
        <p14:creationId xmlns:p14="http://schemas.microsoft.com/office/powerpoint/2010/main" val="1170481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A66E229A-7F9E-4EA6-B524-781933895EC0}" type="slidenum">
              <a:rPr lang="en-US" altLang="ja-JP"/>
              <a:pPr>
                <a:defRPr/>
              </a:pPr>
              <a:t>‹#›</a:t>
            </a:fld>
            <a:endParaRPr lang="en-US" altLang="ja-JP"/>
          </a:p>
        </p:txBody>
      </p:sp>
    </p:spTree>
    <p:extLst>
      <p:ext uri="{BB962C8B-B14F-4D97-AF65-F5344CB8AC3E}">
        <p14:creationId xmlns:p14="http://schemas.microsoft.com/office/powerpoint/2010/main" val="646314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テキスト プレースホルダー 5"/>
          <p:cNvSpPr>
            <a:spLocks noGrp="1"/>
          </p:cNvSpPr>
          <p:nvPr>
            <p:ph type="body" sz="quarter" idx="11"/>
          </p:nvPr>
        </p:nvSpPr>
        <p:spPr>
          <a:xfrm>
            <a:off x="250825" y="1124744"/>
            <a:ext cx="8642350" cy="719138"/>
          </a:xfrm>
        </p:spPr>
        <p:txBody>
          <a:bodyPr anchor="ctr"/>
          <a:lstStyle>
            <a:lvl1pPr marL="342900" indent="-342900">
              <a:buFont typeface="Wingdings" panose="05000000000000000000" pitchFamily="2" charset="2"/>
              <a:buChar char="u"/>
              <a:defRPr/>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p:txBody>
      </p:sp>
    </p:spTree>
    <p:extLst>
      <p:ext uri="{BB962C8B-B14F-4D97-AF65-F5344CB8AC3E}">
        <p14:creationId xmlns:p14="http://schemas.microsoft.com/office/powerpoint/2010/main" val="39120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6DC4C0A1-2768-48E4-8E22-BB2D571EB118}" type="slidenum">
              <a:rPr lang="en-US" altLang="ja-JP"/>
              <a:pPr>
                <a:defRPr/>
              </a:pPr>
              <a:t>‹#›</a:t>
            </a:fld>
            <a:endParaRPr lang="en-US" altLang="ja-JP"/>
          </a:p>
        </p:txBody>
      </p:sp>
    </p:spTree>
    <p:extLst>
      <p:ext uri="{BB962C8B-B14F-4D97-AF65-F5344CB8AC3E}">
        <p14:creationId xmlns:p14="http://schemas.microsoft.com/office/powerpoint/2010/main" val="7217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47E8E3-1F81-4382-A4EB-77F84D129215}" type="slidenum">
              <a:rPr lang="en-US" altLang="ja-JP"/>
              <a:pPr>
                <a:defRPr/>
              </a:pPr>
              <a:t>‹#›</a:t>
            </a:fld>
            <a:endParaRPr lang="en-US" altLang="ja-JP"/>
          </a:p>
        </p:txBody>
      </p:sp>
    </p:spTree>
    <p:extLst>
      <p:ext uri="{BB962C8B-B14F-4D97-AF65-F5344CB8AC3E}">
        <p14:creationId xmlns:p14="http://schemas.microsoft.com/office/powerpoint/2010/main" val="26019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CDC314A-C570-417A-9A89-E73F6FA55E0E}" type="slidenum">
              <a:rPr lang="en-US" altLang="ja-JP"/>
              <a:pPr>
                <a:defRPr/>
              </a:pPr>
              <a:t>‹#›</a:t>
            </a:fld>
            <a:endParaRPr lang="en-US" altLang="ja-JP"/>
          </a:p>
        </p:txBody>
      </p:sp>
    </p:spTree>
    <p:extLst>
      <p:ext uri="{BB962C8B-B14F-4D97-AF65-F5344CB8AC3E}">
        <p14:creationId xmlns:p14="http://schemas.microsoft.com/office/powerpoint/2010/main" val="24996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009383-B9B9-4336-ADC4-C236C2F70FC5}" type="slidenum">
              <a:rPr lang="en-US" altLang="ja-JP"/>
              <a:pPr>
                <a:defRPr/>
              </a:pPr>
              <a:t>‹#›</a:t>
            </a:fld>
            <a:endParaRPr lang="en-US" altLang="ja-JP"/>
          </a:p>
        </p:txBody>
      </p:sp>
    </p:spTree>
    <p:extLst>
      <p:ext uri="{BB962C8B-B14F-4D97-AF65-F5344CB8AC3E}">
        <p14:creationId xmlns:p14="http://schemas.microsoft.com/office/powerpoint/2010/main" val="230056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00B00C6D-9C05-4B75-9ABD-A59BCC9182A4}" type="slidenum">
              <a:rPr lang="en-US" altLang="ja-JP"/>
              <a:pPr>
                <a:defRPr/>
              </a:pPr>
              <a:t>‹#›</a:t>
            </a:fld>
            <a:endParaRPr lang="en-US" altLang="ja-JP"/>
          </a:p>
        </p:txBody>
      </p:sp>
    </p:spTree>
    <p:extLst>
      <p:ext uri="{BB962C8B-B14F-4D97-AF65-F5344CB8AC3E}">
        <p14:creationId xmlns:p14="http://schemas.microsoft.com/office/powerpoint/2010/main" val="286522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4B9D8536-ECE2-49E2-8D18-244E9C83B9E8}" type="slidenum">
              <a:rPr lang="en-US" altLang="ja-JP"/>
              <a:pPr>
                <a:defRPr/>
              </a:pPr>
              <a:t>‹#›</a:t>
            </a:fld>
            <a:endParaRPr lang="en-US" altLang="ja-JP"/>
          </a:p>
        </p:txBody>
      </p:sp>
    </p:spTree>
    <p:extLst>
      <p:ext uri="{BB962C8B-B14F-4D97-AF65-F5344CB8AC3E}">
        <p14:creationId xmlns:p14="http://schemas.microsoft.com/office/powerpoint/2010/main" val="19588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1027"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1029"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445250"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a:latin typeface="HG丸ｺﾞｼｯｸM-PRO" pitchFamily="50" charset="-128"/>
                <a:ea typeface="HG丸ｺﾞｼｯｸM-PRO" pitchFamily="50" charset="-128"/>
              </a:rPr>
              <a:t>宮城県選挙管理委員会</a:t>
            </a:r>
          </a:p>
        </p:txBody>
      </p:sp>
      <p:pic>
        <p:nvPicPr>
          <p:cNvPr id="2" name="図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latin typeface="Monotype Corsiva" pitchFamily="66" charset="0"/>
                <a:ea typeface="HG丸ｺﾞｼｯｸM-PRO" pitchFamily="50" charset="-128"/>
              </a:rPr>
              <a:t>Election Administration Commission</a:t>
            </a:r>
            <a:endParaRPr kumimoji="0" lang="ja-JP" altLang="en-US" sz="1400">
              <a:latin typeface="Monotype Corsiva" pitchFamily="66" charset="0"/>
              <a:ea typeface="HG丸ｺﾞｼｯｸM-PRO" pitchFamily="50" charset="-128"/>
            </a:endParaRPr>
          </a:p>
        </p:txBody>
      </p:sp>
      <p:pic>
        <p:nvPicPr>
          <p:cNvPr id="3" name="図 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74" r:id="rId1"/>
    <p:sldLayoutId id="2147492775" r:id="rId2"/>
    <p:sldLayoutId id="2147492776" r:id="rId3"/>
    <p:sldLayoutId id="2147492777" r:id="rId4"/>
    <p:sldLayoutId id="2147492778" r:id="rId5"/>
    <p:sldLayoutId id="2147492779" r:id="rId6"/>
    <p:sldLayoutId id="2147492780" r:id="rId7"/>
    <p:sldLayoutId id="2147492781" r:id="rId8"/>
    <p:sldLayoutId id="2147492782" r:id="rId9"/>
    <p:sldLayoutId id="2147492783" r:id="rId10"/>
    <p:sldLayoutId id="2147492784" r:id="rId1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051"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DAED2FD0-D9F0-440F-AFF1-4CFE36EA421A}" type="slidenum">
              <a:rPr lang="en-US" altLang="ja-JP"/>
              <a:pPr>
                <a:defRPr/>
              </a:pPr>
              <a:t>‹#›</a:t>
            </a:fld>
            <a:endParaRPr lang="en-US" altLang="ja-JP"/>
          </a:p>
        </p:txBody>
      </p:sp>
      <p:pic>
        <p:nvPicPr>
          <p:cNvPr id="2053"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latin typeface="Monotype Corsiva" pitchFamily="66" charset="0"/>
                <a:ea typeface="HG丸ｺﾞｼｯｸM-PRO" pitchFamily="50" charset="-128"/>
              </a:rPr>
              <a:t>Election Administration Commission</a:t>
            </a:r>
            <a:endParaRPr kumimoji="0" lang="ja-JP" altLang="en-US" sz="1400">
              <a:latin typeface="Monotype Corsiva" pitchFamily="66" charset="0"/>
              <a:ea typeface="HG丸ｺﾞｼｯｸM-PRO" pitchFamily="50" charset="-128"/>
            </a:endParaRPr>
          </a:p>
        </p:txBody>
      </p:sp>
      <p:pic>
        <p:nvPicPr>
          <p:cNvPr id="2058" name="図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5" r:id="rId1"/>
    <p:sldLayoutId id="2147492752" r:id="rId2"/>
    <p:sldLayoutId id="2147492753" r:id="rId3"/>
    <p:sldLayoutId id="2147492754" r:id="rId4"/>
    <p:sldLayoutId id="2147492755" r:id="rId5"/>
    <p:sldLayoutId id="2147492756" r:id="rId6"/>
    <p:sldLayoutId id="2147492757" r:id="rId7"/>
    <p:sldLayoutId id="2147492758" r:id="rId8"/>
    <p:sldLayoutId id="2147492759" r:id="rId9"/>
    <p:sldLayoutId id="2147492760" r:id="rId10"/>
    <p:sldLayoutId id="2147492761" r:id="rId1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075"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92762" r:id="rId1"/>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4099"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88AC816E-7E45-43C9-8B11-769EB4043A2D}" type="slidenum">
              <a:rPr lang="ja-JP" altLang="en-US"/>
              <a:pPr>
                <a:defRPr/>
              </a:pPr>
              <a:t>‹#›</a:t>
            </a:fld>
            <a:endParaRPr lang="ja-JP" altLang="en-US"/>
          </a:p>
        </p:txBody>
      </p:sp>
      <p:pic>
        <p:nvPicPr>
          <p:cNvPr id="4101" name="Picture 18" descr="D:\intra.seisaku\img\en_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descr="D:\intra.seisaku\img\en_head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D:\intra.seisaku\img\en_head_b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ja-JP" altLang="en-US" sz="1400">
                <a:solidFill>
                  <a:srgbClr val="000000"/>
                </a:solidFill>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en-US" altLang="ja-JP" sz="1400">
                <a:solidFill>
                  <a:srgbClr val="000000"/>
                </a:solidFill>
                <a:latin typeface="Monotype Corsiva" pitchFamily="66" charset="0"/>
                <a:ea typeface="HG丸ｺﾞｼｯｸM-PRO" pitchFamily="50" charset="-128"/>
              </a:rPr>
              <a:t>Election Administration Commission</a:t>
            </a:r>
            <a:endParaRPr kumimoji="0" lang="ja-JP" altLang="en-US" sz="1400">
              <a:solidFill>
                <a:srgbClr val="000000"/>
              </a:solidFill>
              <a:latin typeface="Monotype Corsiva" pitchFamily="66" charset="0"/>
              <a:ea typeface="HG丸ｺﾞｼｯｸM-PRO" pitchFamily="50" charset="-128"/>
            </a:endParaRPr>
          </a:p>
        </p:txBody>
      </p:sp>
      <p:pic>
        <p:nvPicPr>
          <p:cNvPr id="4106"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63" r:id="rId1"/>
    <p:sldLayoutId id="2147492786" r:id="rId2"/>
  </p:sldLayoutIdLst>
  <p:txStyles>
    <p:titleStyle>
      <a:lvl1pPr algn="l" rtl="0" eaLnBrk="0" fontAlgn="base" hangingPunct="0">
        <a:spcBef>
          <a:spcPct val="0"/>
        </a:spcBef>
        <a:spcAft>
          <a:spcPct val="0"/>
        </a:spcAft>
        <a:defRPr kumimoji="1" sz="4400" b="1">
          <a:solidFill>
            <a:schemeClr val="tx2"/>
          </a:solidFill>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5123"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5124"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08A3D538-CECE-426A-B4A7-9B3B1D591B58}" type="slidenum">
              <a:rPr lang="en-US" altLang="ja-JP"/>
              <a:pPr>
                <a:defRPr/>
              </a:pPr>
              <a:t>‹#›</a:t>
            </a:fld>
            <a:endParaRPr lang="en-US" altLang="ja-JP"/>
          </a:p>
        </p:txBody>
      </p:sp>
      <p:pic>
        <p:nvPicPr>
          <p:cNvPr id="5126" name="Picture 18" descr="D:\intra.seisaku\img\en_head.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9" descr="D:\intra.seisaku\img\en_head_2.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D:\intra.seisaku\img\en_head_back.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a:solidFill>
                  <a:srgbClr val="000000"/>
                </a:solidFill>
                <a:latin typeface="HG丸ｺﾞｼｯｸM-PRO" pitchFamily="50" charset="-128"/>
                <a:ea typeface="HG丸ｺﾞｼｯｸM-PRO" pitchFamily="50" charset="-128"/>
              </a:rPr>
              <a:t>宮城県選挙管理委員会</a:t>
            </a:r>
          </a:p>
        </p:txBody>
      </p:sp>
      <p:pic>
        <p:nvPicPr>
          <p:cNvPr id="5130" name="図 1"/>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a:solidFill>
                  <a:srgbClr val="000000"/>
                </a:solidFill>
                <a:latin typeface="Monotype Corsiva" pitchFamily="66" charset="0"/>
                <a:ea typeface="HG丸ｺﾞｼｯｸM-PRO" pitchFamily="50" charset="-128"/>
              </a:rPr>
              <a:t>Election Administration Commission</a:t>
            </a:r>
            <a:endParaRPr kumimoji="0" lang="ja-JP" altLang="en-US" sz="1400">
              <a:solidFill>
                <a:srgbClr val="000000"/>
              </a:solidFill>
              <a:latin typeface="Monotype Corsiva" pitchFamily="66" charset="0"/>
              <a:ea typeface="HG丸ｺﾞｼｯｸM-PRO" pitchFamily="50" charset="-128"/>
            </a:endParaRPr>
          </a:p>
        </p:txBody>
      </p:sp>
      <p:pic>
        <p:nvPicPr>
          <p:cNvPr id="5132" name="図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7" r:id="rId1"/>
    <p:sldLayoutId id="2147492764" r:id="rId2"/>
    <p:sldLayoutId id="2147492765" r:id="rId3"/>
    <p:sldLayoutId id="2147492766" r:id="rId4"/>
    <p:sldLayoutId id="2147492767" r:id="rId5"/>
    <p:sldLayoutId id="2147492768" r:id="rId6"/>
    <p:sldLayoutId id="2147492769" r:id="rId7"/>
    <p:sldLayoutId id="2147492770" r:id="rId8"/>
    <p:sldLayoutId id="2147492771" r:id="rId9"/>
    <p:sldLayoutId id="2147492772" r:id="rId10"/>
    <p:sldLayoutId id="2147492773" r:id="rId11"/>
    <p:sldLayoutId id="2147492788" r:id="rId12"/>
  </p:sldLayoutIdLst>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1.xml"/><Relationship Id="rId18" Type="http://schemas.openxmlformats.org/officeDocument/2006/relationships/image" Target="../media/image22.jpeg"/><Relationship Id="rId3" Type="http://schemas.openxmlformats.org/officeDocument/2006/relationships/notesSlide" Target="../notesSlides/notesSlide10.xml"/><Relationship Id="rId7" Type="http://schemas.openxmlformats.org/officeDocument/2006/relationships/image" Target="../media/image16.png"/><Relationship Id="rId12" Type="http://schemas.openxmlformats.org/officeDocument/2006/relationships/diagramColors" Target="../diagrams/colors1.xml"/><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diagramQuickStyle" Target="../diagrams/quickStyle1.xml"/><Relationship Id="rId5" Type="http://schemas.openxmlformats.org/officeDocument/2006/relationships/image" Target="../media/image14.png"/><Relationship Id="rId15" Type="http://schemas.openxmlformats.org/officeDocument/2006/relationships/image" Target="../media/image19.jpeg"/><Relationship Id="rId10" Type="http://schemas.openxmlformats.org/officeDocument/2006/relationships/diagramLayout" Target="../diagrams/layout1.xml"/><Relationship Id="rId4" Type="http://schemas.openxmlformats.org/officeDocument/2006/relationships/image" Target="../media/image13.png"/><Relationship Id="rId9" Type="http://schemas.openxmlformats.org/officeDocument/2006/relationships/diagramData" Target="../diagrams/data1.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42.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hyperlink" Target="https://seijiyama.jp/" TargetMode="External"/><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hyperlink" Target="http://go2senkyo.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32.xml"/><Relationship Id="rId5" Type="http://schemas.openxmlformats.org/officeDocument/2006/relationships/image" Target="../media/image46.jpe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円/楕円 7"/>
          <p:cNvSpPr>
            <a:spLocks noChangeArrowheads="1"/>
          </p:cNvSpPr>
          <p:nvPr/>
        </p:nvSpPr>
        <p:spPr bwMode="auto">
          <a:xfrm>
            <a:off x="1349375" y="1817688"/>
            <a:ext cx="3798888" cy="334645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Arial" panose="020B0604020202020204" pitchFamily="34" charset="0"/>
              <a:buNone/>
            </a:pPr>
            <a:endParaRPr lang="ja-JP" altLang="en-US" sz="2400">
              <a:latin typeface="Arial" panose="020B0604020202020204" pitchFamily="34" charset="0"/>
              <a:ea typeface="ＭＳ Ｐゴシック" panose="020B0600070205080204" pitchFamily="50" charset="-128"/>
            </a:endParaRPr>
          </a:p>
        </p:txBody>
      </p:sp>
      <p:pic>
        <p:nvPicPr>
          <p:cNvPr id="8"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601484"/>
            <a:ext cx="8969749" cy="3870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プレースホルダー 1"/>
          <p:cNvSpPr>
            <a:spLocks noChangeArrowheads="1"/>
          </p:cNvSpPr>
          <p:nvPr/>
        </p:nvSpPr>
        <p:spPr bwMode="auto">
          <a:xfrm>
            <a:off x="2751138" y="2867025"/>
            <a:ext cx="5329237" cy="1685925"/>
          </a:xfrm>
          <a:prstGeom prst="rect">
            <a:avLst/>
          </a:prstGeom>
          <a:solidFill>
            <a:schemeClr val="tx1"/>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日時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令和○年○月○○日（○） </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○○時○○分～○○時○○分</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場所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○○○○○○高等学校</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体育館</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23557"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8" y="2797175"/>
            <a:ext cx="2765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4"/>
          <p:cNvSpPr txBox="1">
            <a:spLocks/>
          </p:cNvSpPr>
          <p:nvPr/>
        </p:nvSpPr>
        <p:spPr>
          <a:xfrm>
            <a:off x="1398588" y="5534025"/>
            <a:ext cx="7570787" cy="763588"/>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None/>
              <a:defRPr/>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主催</a:t>
            </a: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：○○○選挙</a:t>
            </a: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管理委員会</a:t>
            </a: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・○○○明るい</a:t>
            </a: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選挙推進協議会</a:t>
            </a:r>
            <a:endParaRPr lang="en-US" altLang="ja-JP" sz="2000" b="1" kern="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defRPr/>
            </a:pPr>
            <a:r>
              <a:rPr lang="ja-JP" altLang="en-US" sz="2000" b="1" kern="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3"/>
          <p:cNvSpPr txBox="1">
            <a:spLocks/>
          </p:cNvSpPr>
          <p:nvPr/>
        </p:nvSpPr>
        <p:spPr>
          <a:xfrm>
            <a:off x="468313" y="476250"/>
            <a:ext cx="8229600" cy="1778000"/>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2900" kern="0" dirty="0" smtClean="0">
                <a:solidFill>
                  <a:srgbClr val="FF0000"/>
                </a:solidFill>
              </a:rPr>
              <a:t>令和７年度 </a:t>
            </a:r>
            <a:r>
              <a:rPr lang="ja-JP" altLang="en-US" sz="2900" kern="0" dirty="0">
                <a:solidFill>
                  <a:srgbClr val="FF0000"/>
                </a:solidFill>
              </a:rPr>
              <a:t>新しい有権者のための</a:t>
            </a:r>
          </a:p>
          <a:p>
            <a:pPr algn="ctr">
              <a:defRPr/>
            </a:pPr>
            <a:r>
              <a:rPr lang="ja-JP" altLang="en-US" kern="0" dirty="0">
                <a:solidFill>
                  <a:srgbClr val="FF0000"/>
                </a:solidFill>
              </a:rPr>
              <a:t>　　　　　　</a:t>
            </a:r>
            <a:r>
              <a:rPr lang="ja-JP" altLang="en-US" sz="7400" kern="0" dirty="0">
                <a:solidFill>
                  <a:srgbClr val="FF0000"/>
                </a:solidFill>
              </a:rPr>
              <a:t>選挙講座</a:t>
            </a:r>
            <a:r>
              <a:rPr lang="ja-JP" altLang="en-US" sz="6000" kern="0" dirty="0">
                <a:solidFill>
                  <a:srgbClr val="FF0000"/>
                </a:solidFill>
              </a:rPr>
              <a:t>　　　　</a:t>
            </a:r>
            <a:endParaRPr lang="ja-JP" altLang="en-US" sz="4900" kern="0" dirty="0">
              <a:solidFill>
                <a:srgbClr val="FF0000"/>
              </a:solidFill>
            </a:endParaRPr>
          </a:p>
        </p:txBody>
      </p:sp>
    </p:spTree>
    <p:extLst>
      <p:ext uri="{BB962C8B-B14F-4D97-AF65-F5344CB8AC3E}">
        <p14:creationId xmlns:p14="http://schemas.microsoft.com/office/powerpoint/2010/main" val="670912402"/>
      </p:ext>
    </p:extLst>
  </p:cSld>
  <p:clrMapOvr>
    <a:masterClrMapping/>
  </p:clrMapOvr>
  <p:transition spd="slow" advTm="1801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5843" name="テキスト プレースホルダー 1"/>
          <p:cNvSpPr txBox="1">
            <a:spLocks/>
          </p:cNvSpPr>
          <p:nvPr/>
        </p:nvSpPr>
        <p:spPr bwMode="auto">
          <a:xfrm>
            <a:off x="492125" y="17684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使われ方は</a:t>
            </a:r>
            <a:endParaRPr lang="ja-JP" altLang="en-US" sz="3600" b="1"/>
          </a:p>
        </p:txBody>
      </p:sp>
      <p:pic>
        <p:nvPicPr>
          <p:cNvPr id="35844"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3038" y="5316538"/>
            <a:ext cx="25003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4113" y="2603500"/>
            <a:ext cx="20494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2755900"/>
            <a:ext cx="1311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405313"/>
            <a:ext cx="15843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descr="\\172.20.33.16\市町村課共通\70選挙\選挙啓発\016　出前講座関係\★講座スライド等\素材\IMG_0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8350" y="977900"/>
            <a:ext cx="1201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図表 20"/>
          <p:cNvGraphicFramePr/>
          <p:nvPr>
            <p:extLst>
              <p:ext uri="{D42A27DB-BD31-4B8C-83A1-F6EECF244321}">
                <p14:modId xmlns:p14="http://schemas.microsoft.com/office/powerpoint/2010/main" val="3412206372"/>
              </p:ext>
            </p:extLst>
          </p:nvPr>
        </p:nvGraphicFramePr>
        <p:xfrm>
          <a:off x="1619672" y="2276872"/>
          <a:ext cx="684076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Picture 66" descr="IMG_0645"/>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824906" y="2530876"/>
            <a:ext cx="490041" cy="4363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7" descr="IMG_066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721589" y="5468069"/>
            <a:ext cx="704500" cy="5292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9" descr="IMG_0663"/>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84209" y="3911394"/>
            <a:ext cx="572725" cy="572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172.20.33.16\市町村課共通\70選挙\選挙啓発\016　出前講座関係\★講座スライド等\素材\IMG_0389.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91945" y="4748620"/>
            <a:ext cx="645297" cy="5141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C:\Users\2000362fa\Desktop\IMG_068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9434" y="3183724"/>
            <a:ext cx="630321" cy="631379"/>
          </a:xfrm>
          <a:prstGeom prst="ellipse">
            <a:avLst/>
          </a:prstGeom>
          <a:noFill/>
          <a:extLst>
            <a:ext uri="{909E8E84-426E-40DD-AFC4-6F175D3DCCD1}">
              <a14:hiddenFill xmlns:a14="http://schemas.microsoft.com/office/drawing/2010/main">
                <a:solidFill>
                  <a:srgbClr val="FFFFFF"/>
                </a:solidFill>
              </a14:hiddenFill>
            </a:ext>
          </a:extLst>
        </p:spPr>
      </p:pic>
      <p:sp>
        <p:nvSpPr>
          <p:cNvPr id="35856" name="正方形/長方形 1"/>
          <p:cNvSpPr>
            <a:spLocks noChangeArrowheads="1"/>
          </p:cNvSpPr>
          <p:nvPr/>
        </p:nvSpPr>
        <p:spPr bwMode="auto">
          <a:xfrm>
            <a:off x="2525719" y="2523041"/>
            <a:ext cx="15573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a:solidFill>
                  <a:srgbClr val="008000"/>
                </a:solidFill>
                <a:latin typeface="Tahoma" panose="020B0604030504040204" pitchFamily="34" charset="0"/>
                <a:ea typeface="ＭＳ Ｐゴシック" panose="020B0600070205080204" pitchFamily="50" charset="-128"/>
              </a:rPr>
              <a:t>　教育</a:t>
            </a:r>
          </a:p>
        </p:txBody>
      </p:sp>
      <p:sp>
        <p:nvSpPr>
          <p:cNvPr id="35857" name="正方形/長方形 16"/>
          <p:cNvSpPr>
            <a:spLocks noChangeArrowheads="1"/>
          </p:cNvSpPr>
          <p:nvPr/>
        </p:nvSpPr>
        <p:spPr bwMode="auto">
          <a:xfrm>
            <a:off x="2898392" y="3260588"/>
            <a:ext cx="1338263" cy="5222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dirty="0">
                <a:solidFill>
                  <a:srgbClr val="008000"/>
                </a:solidFill>
                <a:latin typeface="Tahoma" panose="020B0604030504040204" pitchFamily="34" charset="0"/>
                <a:ea typeface="ＭＳ Ｐゴシック" panose="020B0600070205080204" pitchFamily="50" charset="-128"/>
              </a:rPr>
              <a:t>　防災</a:t>
            </a:r>
          </a:p>
        </p:txBody>
      </p:sp>
      <p:sp>
        <p:nvSpPr>
          <p:cNvPr id="18" name="正方形/長方形 17"/>
          <p:cNvSpPr>
            <a:spLocks noChangeArrowheads="1"/>
          </p:cNvSpPr>
          <p:nvPr/>
        </p:nvSpPr>
        <p:spPr bwMode="auto">
          <a:xfrm>
            <a:off x="3114405" y="3994063"/>
            <a:ext cx="1216025" cy="503238"/>
          </a:xfrm>
          <a:prstGeom prst="rect">
            <a:avLst/>
          </a:prstGeom>
          <a:solidFill>
            <a:schemeClr val="accent1">
              <a:lumMod val="20000"/>
              <a:lumOff val="8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福祉　</a:t>
            </a:r>
          </a:p>
        </p:txBody>
      </p:sp>
      <p:sp>
        <p:nvSpPr>
          <p:cNvPr id="19" name="正方形/長方形 18"/>
          <p:cNvSpPr>
            <a:spLocks noChangeArrowheads="1"/>
          </p:cNvSpPr>
          <p:nvPr/>
        </p:nvSpPr>
        <p:spPr bwMode="auto">
          <a:xfrm>
            <a:off x="2947345" y="4708488"/>
            <a:ext cx="2079625" cy="568325"/>
          </a:xfrm>
          <a:prstGeom prst="rect">
            <a:avLst/>
          </a:prstGeom>
          <a:solidFill>
            <a:schemeClr val="accent6">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公共事業</a:t>
            </a:r>
          </a:p>
        </p:txBody>
      </p:sp>
      <p:sp>
        <p:nvSpPr>
          <p:cNvPr id="20" name="正方形/長方形 19"/>
          <p:cNvSpPr>
            <a:spLocks noChangeArrowheads="1"/>
          </p:cNvSpPr>
          <p:nvPr/>
        </p:nvSpPr>
        <p:spPr bwMode="auto">
          <a:xfrm>
            <a:off x="2675458" y="5501181"/>
            <a:ext cx="1558925" cy="479425"/>
          </a:xfrm>
          <a:prstGeom prst="rect">
            <a:avLst/>
          </a:prstGeom>
          <a:solidFill>
            <a:schemeClr val="tx2">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環境</a:t>
            </a:r>
          </a:p>
        </p:txBody>
      </p:sp>
    </p:spTree>
    <p:custDataLst>
      <p:tags r:id="rId1"/>
    </p:custDataLst>
  </p:cSld>
  <p:clrMapOvr>
    <a:masterClrMapping/>
  </p:clrMapOvr>
  <p:transition spd="slow" advTm="286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bwMode="auto">
          <a:xfrm>
            <a:off x="1730375" y="2695575"/>
            <a:ext cx="1249363" cy="1184275"/>
          </a:xfrm>
          <a:prstGeom prst="ellipse">
            <a:avLst/>
          </a:prstGeom>
          <a:solidFill>
            <a:srgbClr val="B1F1D4"/>
          </a:solidFill>
          <a:ln w="63500" cap="flat" cmpd="sng" algn="ctr">
            <a:solidFill>
              <a:schemeClr val="accent5">
                <a:lumMod val="75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37891" name="Picture 11" descr="C:\Users\2000362fa\Desktop\画像\IMG_0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35425"/>
            <a:ext cx="1970087" cy="180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bwMode="auto">
          <a:xfrm>
            <a:off x="2571750" y="4479925"/>
            <a:ext cx="1584325" cy="1500188"/>
          </a:xfrm>
          <a:prstGeom prst="ellipse">
            <a:avLst/>
          </a:prstGeom>
          <a:solidFill>
            <a:schemeClr val="tx2">
              <a:lumMod val="20000"/>
              <a:lumOff val="80000"/>
            </a:schemeClr>
          </a:solidFill>
          <a:ln w="63500" cap="flat" cmpd="sng" algn="ctr">
            <a:solidFill>
              <a:schemeClr val="tx2">
                <a:lumMod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円/楕円 2"/>
          <p:cNvSpPr/>
          <p:nvPr/>
        </p:nvSpPr>
        <p:spPr bwMode="auto">
          <a:xfrm>
            <a:off x="384175" y="2776538"/>
            <a:ext cx="1584325" cy="1498600"/>
          </a:xfrm>
          <a:prstGeom prst="ellipse">
            <a:avLst/>
          </a:prstGeom>
          <a:solidFill>
            <a:schemeClr val="accent5">
              <a:lumMod val="90000"/>
            </a:schemeClr>
          </a:solidFill>
          <a:ln w="635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7894" name="角丸四角形 25"/>
          <p:cNvSpPr>
            <a:spLocks noChangeArrowheads="1"/>
          </p:cNvSpPr>
          <p:nvPr/>
        </p:nvSpPr>
        <p:spPr bwMode="auto">
          <a:xfrm>
            <a:off x="4427538" y="2568575"/>
            <a:ext cx="4065587" cy="3313113"/>
          </a:xfrm>
          <a:prstGeom prst="roundRect">
            <a:avLst>
              <a:gd name="adj" fmla="val 9736"/>
            </a:avLst>
          </a:prstGeom>
          <a:solidFill>
            <a:srgbClr val="FFCCCC"/>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lnSpc>
                <a:spcPts val="10000"/>
              </a:lnSpc>
              <a:buClr>
                <a:schemeClr val="bg1"/>
              </a:buClr>
              <a:buSzPct val="100000"/>
              <a:buFont typeface="Wingdings" panose="05000000000000000000" pitchFamily="2" charset="2"/>
              <a:buNone/>
            </a:pPr>
            <a:endParaRPr lang="ja-JP" altLang="en-US" sz="6600" b="1">
              <a:solidFill>
                <a:srgbClr val="00B050"/>
              </a:solidFill>
              <a:latin typeface="Tahoma" panose="020B0604030504040204" pitchFamily="34" charset="0"/>
              <a:ea typeface="ＭＳ Ｐゴシック" panose="020B0600070205080204" pitchFamily="50" charset="-128"/>
            </a:endParaRPr>
          </a:p>
        </p:txBody>
      </p:sp>
      <p:sp>
        <p:nvSpPr>
          <p:cNvPr id="378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7896"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使い道</a:t>
            </a:r>
            <a:r>
              <a:rPr lang="ja-JP" altLang="en-US" sz="2800">
                <a:solidFill>
                  <a:schemeClr val="bg2"/>
                </a:solidFill>
              </a:rPr>
              <a:t>を決めるのは</a:t>
            </a:r>
            <a:r>
              <a:rPr lang="en-US" altLang="ja-JP" sz="2800">
                <a:solidFill>
                  <a:schemeClr val="bg2"/>
                </a:solidFill>
              </a:rPr>
              <a:t>…</a:t>
            </a:r>
            <a:endParaRPr lang="ja-JP" altLang="en-US" sz="2800" b="1">
              <a:solidFill>
                <a:srgbClr val="FF0000"/>
              </a:solidFill>
            </a:endParaRPr>
          </a:p>
        </p:txBody>
      </p:sp>
      <p:pic>
        <p:nvPicPr>
          <p:cNvPr id="3789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71950"/>
            <a:ext cx="25511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1213" y="4224338"/>
            <a:ext cx="15732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2847975"/>
            <a:ext cx="635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図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2125" y="2847975"/>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1" descr="\\172.20.33.16\市町村課共通\70選挙\選挙啓発\016　出前講座関係\★講座スライド等\素材\IMG_03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363" y="3930650"/>
            <a:ext cx="7794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角丸四角形 12"/>
          <p:cNvSpPr>
            <a:spLocks noChangeArrowheads="1"/>
          </p:cNvSpPr>
          <p:nvPr/>
        </p:nvSpPr>
        <p:spPr bwMode="auto">
          <a:xfrm>
            <a:off x="4621213" y="2776538"/>
            <a:ext cx="2840037" cy="1250950"/>
          </a:xfrm>
          <a:prstGeom prst="roundRect">
            <a:avLst>
              <a:gd name="adj" fmla="val 1666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○○年度</a:t>
            </a:r>
          </a:p>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　</a:t>
            </a:r>
            <a:r>
              <a:rPr lang="ja-JP" altLang="en-US" sz="4000" b="1">
                <a:solidFill>
                  <a:srgbClr val="FF0000"/>
                </a:solidFill>
                <a:latin typeface="Tahoma" panose="020B0604030504040204" pitchFamily="34" charset="0"/>
                <a:ea typeface="ＭＳ Ｐゴシック" panose="020B0600070205080204" pitchFamily="50" charset="-128"/>
              </a:rPr>
              <a:t>予算成立</a:t>
            </a:r>
            <a:endParaRPr lang="ja-JP" altLang="ja-JP" sz="4000" b="1">
              <a:solidFill>
                <a:srgbClr val="FF0000"/>
              </a:solidFill>
              <a:latin typeface="Tahoma" panose="020B0604030504040204" pitchFamily="34" charset="0"/>
              <a:ea typeface="ＭＳ Ｐゴシック" panose="020B0600070205080204" pitchFamily="50" charset="-128"/>
            </a:endParaRPr>
          </a:p>
        </p:txBody>
      </p:sp>
      <p:pic>
        <p:nvPicPr>
          <p:cNvPr id="37903" name="Picture 5" descr="C:\Users\2000362fa\Desktop\senkyo_rikkouho[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4621213"/>
            <a:ext cx="6223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bwMode="auto">
          <a:xfrm>
            <a:off x="2671763" y="3879850"/>
            <a:ext cx="381000" cy="60007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cxnSp>
        <p:nvCxnSpPr>
          <p:cNvPr id="21" name="直線矢印コネクタ 20"/>
          <p:cNvCxnSpPr/>
          <p:nvPr/>
        </p:nvCxnSpPr>
        <p:spPr bwMode="auto">
          <a:xfrm flipV="1">
            <a:off x="4189413" y="5229225"/>
            <a:ext cx="431800" cy="14922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spTree>
    <p:custDataLst>
      <p:tags r:id="rId1"/>
    </p:custDataLst>
  </p:cSld>
  <p:clrMapOvr>
    <a:masterClrMapping/>
  </p:clrMapOvr>
  <p:transition spd="slow" advTm="286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a:spLocks noChangeArrowheads="1"/>
          </p:cNvSpPr>
          <p:nvPr/>
        </p:nvSpPr>
        <p:spPr bwMode="auto">
          <a:xfrm>
            <a:off x="612775" y="5551488"/>
            <a:ext cx="3454400" cy="541337"/>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 name="正方形/長方形 1"/>
          <p:cNvSpPr>
            <a:spLocks noChangeArrowheads="1"/>
          </p:cNvSpPr>
          <p:nvPr/>
        </p:nvSpPr>
        <p:spPr bwMode="auto">
          <a:xfrm>
            <a:off x="900113" y="5011738"/>
            <a:ext cx="7632700" cy="53975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9940"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9941"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3600" b="1"/>
              <a:t>選挙の意義</a:t>
            </a:r>
            <a:endParaRPr lang="ja-JP" altLang="en-US" sz="2800" b="1"/>
          </a:p>
        </p:txBody>
      </p:sp>
      <p:sp>
        <p:nvSpPr>
          <p:cNvPr id="39942" name="テキスト プレースホルダー 1"/>
          <p:cNvSpPr txBox="1">
            <a:spLocks/>
          </p:cNvSpPr>
          <p:nvPr/>
        </p:nvSpPr>
        <p:spPr bwMode="auto">
          <a:xfrm>
            <a:off x="755650" y="2563813"/>
            <a:ext cx="77771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b="1"/>
              <a:t>　私たちの生活のため、国や街の発展のため、私たちの意見を届けてくれる住民の代表者を決めるために</a:t>
            </a:r>
          </a:p>
          <a:p>
            <a:pPr>
              <a:buFont typeface="Wingdings" panose="05000000000000000000" pitchFamily="2" charset="2"/>
              <a:buNone/>
            </a:pPr>
            <a:r>
              <a:rPr lang="ja-JP" altLang="en-US" sz="2400" b="1"/>
              <a:t>「選挙」が必要</a:t>
            </a:r>
          </a:p>
        </p:txBody>
      </p:sp>
      <p:sp>
        <p:nvSpPr>
          <p:cNvPr id="39943" name="テキスト プレースホルダー 1"/>
          <p:cNvSpPr txBox="1">
            <a:spLocks/>
          </p:cNvSpPr>
          <p:nvPr/>
        </p:nvSpPr>
        <p:spPr bwMode="auto">
          <a:xfrm>
            <a:off x="1835150" y="4978400"/>
            <a:ext cx="3097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FF0000"/>
                </a:solidFill>
              </a:rPr>
              <a:t>　</a:t>
            </a:r>
            <a:endParaRPr lang="ja-JP" altLang="en-US" sz="2800" b="1">
              <a:solidFill>
                <a:srgbClr val="FF0000"/>
              </a:solidFill>
            </a:endParaRPr>
          </a:p>
        </p:txBody>
      </p:sp>
      <p:sp>
        <p:nvSpPr>
          <p:cNvPr id="3" name="テキスト プレースホルダー 1"/>
          <p:cNvSpPr txBox="1">
            <a:spLocks/>
          </p:cNvSpPr>
          <p:nvPr/>
        </p:nvSpPr>
        <p:spPr bwMode="auto">
          <a:xfrm>
            <a:off x="525463" y="3930650"/>
            <a:ext cx="8007350" cy="2162175"/>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dirty="0">
                <a:solidFill>
                  <a:schemeClr val="tx2"/>
                </a:solidFill>
              </a:rPr>
              <a:t>　議員の判断によって、私たちの生活や国の発展が決まるとも言える。</a:t>
            </a:r>
            <a:endParaRPr lang="en-US" altLang="ja-JP" sz="2800" b="1" dirty="0">
              <a:solidFill>
                <a:schemeClr val="tx2"/>
              </a:solidFill>
            </a:endParaRPr>
          </a:p>
          <a:p>
            <a:pPr>
              <a:buFont typeface="Wingdings" panose="05000000000000000000" pitchFamily="2" charset="2"/>
              <a:buNone/>
            </a:pPr>
            <a:r>
              <a:rPr lang="ja-JP" altLang="en-US" sz="3600" b="1" dirty="0">
                <a:solidFill>
                  <a:srgbClr val="FF0000"/>
                </a:solidFill>
              </a:rPr>
              <a:t>  </a:t>
            </a:r>
            <a:r>
              <a:rPr lang="ja-JP" altLang="en-US" sz="3600" b="1" dirty="0">
                <a:solidFill>
                  <a:schemeClr val="tx2"/>
                </a:solidFill>
              </a:rPr>
              <a:t>私たちは、しっかりとした候補者を選ぶことが大事</a:t>
            </a: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txBox="1">
            <a:spLocks/>
          </p:cNvSpPr>
          <p:nvPr/>
        </p:nvSpPr>
        <p:spPr bwMode="auto">
          <a:xfrm>
            <a:off x="1476375" y="836613"/>
            <a:ext cx="5378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宮城県の投票率は？</a:t>
            </a:r>
          </a:p>
        </p:txBody>
      </p:sp>
      <p:sp>
        <p:nvSpPr>
          <p:cNvPr id="8" name="角丸四角形 7"/>
          <p:cNvSpPr/>
          <p:nvPr/>
        </p:nvSpPr>
        <p:spPr bwMode="hidden">
          <a:xfrm>
            <a:off x="323850" y="2133600"/>
            <a:ext cx="8569325" cy="3816350"/>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itchFamily="50" charset="-128"/>
                <a:ea typeface="HG丸ｺﾞｼｯｸM-PRO" pitchFamily="50" charset="-128"/>
              </a:rPr>
              <a:t> </a:t>
            </a:r>
            <a:r>
              <a:rPr lang="en-US" altLang="ja-JP" sz="4400" b="1" dirty="0">
                <a:latin typeface="HG丸ｺﾞｼｯｸM-PRO" pitchFamily="50" charset="-128"/>
                <a:ea typeface="HG丸ｺﾞｼｯｸM-PRO" pitchFamily="50" charset="-128"/>
              </a:rPr>
              <a:t>R</a:t>
            </a:r>
            <a:r>
              <a:rPr lang="ja-JP" altLang="en-US" sz="4400" b="1" dirty="0">
                <a:latin typeface="HG丸ｺﾞｼｯｸM-PRO" pitchFamily="50" charset="-128"/>
                <a:ea typeface="HG丸ｺﾞｼｯｸM-PRO" pitchFamily="50" charset="-128"/>
              </a:rPr>
              <a:t>６衆議院議員総選挙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a:p>
            <a:pPr algn="ctr" eaLnBrk="1" hangingPunct="1">
              <a:spcBef>
                <a:spcPct val="20000"/>
              </a:spcBef>
              <a:buClr>
                <a:schemeClr val="bg1"/>
              </a:buClr>
              <a:buSzPct val="100000"/>
              <a:buFont typeface="Wingdings" panose="05000000000000000000" pitchFamily="2" charset="2"/>
              <a:buNone/>
              <a:defRPr/>
            </a:pPr>
            <a:endParaRPr lang="en-US" altLang="ja-JP" sz="40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７９％</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６６％</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５２％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364163" y="2636838"/>
            <a:ext cx="3221037" cy="33131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419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4430713"/>
            <a:ext cx="1546225" cy="14684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2" descr="C:\Users\2000362fa\Desktop\senkyo_bako[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314700"/>
            <a:ext cx="9525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角丸四角形 1"/>
          <p:cNvSpPr>
            <a:spLocks noChangeArrowheads="1"/>
          </p:cNvSpPr>
          <p:nvPr/>
        </p:nvSpPr>
        <p:spPr bwMode="auto">
          <a:xfrm>
            <a:off x="1476375" y="4997450"/>
            <a:ext cx="4032250"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240035731"/>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arn(inVertical)">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dirty="0">
                <a:solidFill>
                  <a:schemeClr val="tx2"/>
                </a:solidFill>
              </a:rPr>
              <a:t>１８・１９歳の投票率は？</a:t>
            </a:r>
          </a:p>
        </p:txBody>
      </p:sp>
      <p:sp>
        <p:nvSpPr>
          <p:cNvPr id="8" name="角丸四角形 7"/>
          <p:cNvSpPr/>
          <p:nvPr/>
        </p:nvSpPr>
        <p:spPr bwMode="hidden">
          <a:xfrm>
            <a:off x="323850" y="2205038"/>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en-US" altLang="ja-JP" sz="4000" b="1" dirty="0">
                <a:solidFill>
                  <a:schemeClr val="bg2">
                    <a:lumMod val="90000"/>
                    <a:lumOff val="10000"/>
                  </a:schemeClr>
                </a:solidFill>
                <a:latin typeface="HG丸ｺﾞｼｯｸM-PRO" pitchFamily="50" charset="-128"/>
                <a:ea typeface="HG丸ｺﾞｼｯｸM-PRO" pitchFamily="50" charset="-128"/>
              </a:rPr>
              <a:t>R</a:t>
            </a:r>
            <a:r>
              <a:rPr lang="ja-JP" altLang="en-US" sz="4000" b="1" dirty="0">
                <a:solidFill>
                  <a:schemeClr val="bg2">
                    <a:lumMod val="90000"/>
                    <a:lumOff val="10000"/>
                  </a:schemeClr>
                </a:solidFill>
                <a:latin typeface="HG丸ｺﾞｼｯｸM-PRO" pitchFamily="50" charset="-128"/>
                <a:ea typeface="HG丸ｺﾞｼｯｸM-PRO" pitchFamily="50" charset="-128"/>
              </a:rPr>
              <a:t>６衆議院議員総選挙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３７％</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５０％</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６５％</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508625" y="2852738"/>
            <a:ext cx="3076575" cy="30972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5" descr="C:\Users\2000362fa\Desktop\touhyou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578225"/>
            <a:ext cx="12811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2000362fa\Desktop\touhyou_gir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3562350"/>
            <a:ext cx="130333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角丸四角形 11"/>
          <p:cNvSpPr>
            <a:spLocks noChangeArrowheads="1"/>
          </p:cNvSpPr>
          <p:nvPr/>
        </p:nvSpPr>
        <p:spPr bwMode="auto">
          <a:xfrm>
            <a:off x="1692275" y="3181350"/>
            <a:ext cx="4032250" cy="792163"/>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262132339"/>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barn(inVertical)">
                                      <p:cBhvr>
                                        <p:cTn id="1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5"/>
          <p:cNvGraphicFramePr>
            <a:graphicFrameLocks noGrp="1"/>
          </p:cNvGraphicFramePr>
          <p:nvPr>
            <p:ph idx="1"/>
            <p:extLst>
              <p:ext uri="{D42A27DB-BD31-4B8C-83A1-F6EECF244321}">
                <p14:modId xmlns:p14="http://schemas.microsoft.com/office/powerpoint/2010/main" val="713869994"/>
              </p:ext>
            </p:extLst>
          </p:nvPr>
        </p:nvGraphicFramePr>
        <p:xfrm>
          <a:off x="-180975" y="1797050"/>
          <a:ext cx="9161463"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テキスト プレースホルダー 4"/>
          <p:cNvSpPr txBox="1">
            <a:spLocks/>
          </p:cNvSpPr>
          <p:nvPr/>
        </p:nvSpPr>
        <p:spPr bwMode="auto">
          <a:xfrm>
            <a:off x="1295400" y="1125538"/>
            <a:ext cx="665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b="1" dirty="0">
                <a:solidFill>
                  <a:srgbClr val="003399"/>
                </a:solidFill>
                <a:latin typeface="メイリオ" panose="020B0604030504040204" pitchFamily="50" charset="-128"/>
                <a:ea typeface="メイリオ" panose="020B0604030504040204" pitchFamily="50" charset="-128"/>
              </a:rPr>
              <a:t>R</a:t>
            </a:r>
            <a:r>
              <a:rPr lang="ja-JP" altLang="en-US" b="1" dirty="0">
                <a:solidFill>
                  <a:srgbClr val="003399"/>
                </a:solidFill>
                <a:latin typeface="メイリオ" panose="020B0604030504040204" pitchFamily="50" charset="-128"/>
                <a:ea typeface="メイリオ" panose="020B0604030504040204" pitchFamily="50" charset="-128"/>
              </a:rPr>
              <a:t>６衆議の年代別投票率</a:t>
            </a:r>
          </a:p>
        </p:txBody>
      </p:sp>
      <p:sp>
        <p:nvSpPr>
          <p:cNvPr id="46084" name="円/楕円 2"/>
          <p:cNvSpPr>
            <a:spLocks noChangeArrowheads="1"/>
          </p:cNvSpPr>
          <p:nvPr/>
        </p:nvSpPr>
        <p:spPr bwMode="auto">
          <a:xfrm>
            <a:off x="642938" y="3644900"/>
            <a:ext cx="647700" cy="1439863"/>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85" name="円/楕円 6"/>
          <p:cNvSpPr>
            <a:spLocks noChangeArrowheads="1"/>
          </p:cNvSpPr>
          <p:nvPr/>
        </p:nvSpPr>
        <p:spPr bwMode="auto">
          <a:xfrm>
            <a:off x="1320800" y="3933825"/>
            <a:ext cx="576263" cy="1150938"/>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nvGrpSpPr>
          <p:cNvPr id="46086" name="グループ化 8"/>
          <p:cNvGrpSpPr>
            <a:grpSpLocks/>
          </p:cNvGrpSpPr>
          <p:nvPr/>
        </p:nvGrpSpPr>
        <p:grpSpPr bwMode="auto">
          <a:xfrm>
            <a:off x="642938" y="1954213"/>
            <a:ext cx="2225675" cy="595312"/>
            <a:chOff x="6233918" y="4941029"/>
            <a:chExt cx="2226143" cy="595227"/>
          </a:xfrm>
        </p:grpSpPr>
        <p:sp>
          <p:nvSpPr>
            <p:cNvPr id="30736" name="テキスト ボックス 2"/>
            <p:cNvSpPr txBox="1">
              <a:spLocks noChangeArrowheads="1"/>
            </p:cNvSpPr>
            <p:nvPr/>
          </p:nvSpPr>
          <p:spPr bwMode="auto">
            <a:xfrm>
              <a:off x="6300607" y="4993409"/>
              <a:ext cx="2159454" cy="5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2800" b="1" dirty="0"/>
                <a:t>　３７</a:t>
              </a:r>
              <a:r>
                <a:rPr lang="en-US" altLang="ja-JP" sz="2800" b="1" dirty="0">
                  <a:latin typeface="+mj-lt"/>
                  <a:ea typeface="ＤＦ特太ゴシック体" pitchFamily="49" charset="-128"/>
                </a:rPr>
                <a:t>.</a:t>
              </a:r>
              <a:r>
                <a:rPr lang="ja-JP" altLang="en-US" sz="2800" b="1" dirty="0">
                  <a:latin typeface="+mj-ea"/>
                  <a:ea typeface="+mj-ea"/>
                </a:rPr>
                <a:t>２２</a:t>
              </a:r>
              <a:r>
                <a:rPr lang="ja-JP" altLang="en-US" sz="2800" b="1" dirty="0">
                  <a:latin typeface="+mj-lt"/>
                </a:rPr>
                <a:t>％</a:t>
              </a:r>
            </a:p>
          </p:txBody>
        </p:sp>
        <p:sp>
          <p:nvSpPr>
            <p:cNvPr id="46097" name="円形吹き出し 3"/>
            <p:cNvSpPr>
              <a:spLocks noChangeArrowheads="1"/>
            </p:cNvSpPr>
            <p:nvPr/>
          </p:nvSpPr>
          <p:spPr bwMode="auto">
            <a:xfrm>
              <a:off x="6233918" y="4941029"/>
              <a:ext cx="2088232" cy="595227"/>
            </a:xfrm>
            <a:prstGeom prst="wedgeEllipseCallout">
              <a:avLst>
                <a:gd name="adj1" fmla="val -32847"/>
                <a:gd name="adj2" fmla="val 17090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7" name="グループ化 11"/>
          <p:cNvGrpSpPr>
            <a:grpSpLocks/>
          </p:cNvGrpSpPr>
          <p:nvPr/>
        </p:nvGrpSpPr>
        <p:grpSpPr bwMode="auto">
          <a:xfrm>
            <a:off x="2586038" y="2330450"/>
            <a:ext cx="2227262" cy="595313"/>
            <a:chOff x="6233918" y="4941029"/>
            <a:chExt cx="2226143" cy="595227"/>
          </a:xfrm>
        </p:grpSpPr>
        <p:sp>
          <p:nvSpPr>
            <p:cNvPr id="46094" name="テキスト ボックス 2"/>
            <p:cNvSpPr txBox="1">
              <a:spLocks noChangeArrowheads="1"/>
            </p:cNvSpPr>
            <p:nvPr/>
          </p:nvSpPr>
          <p:spPr bwMode="auto">
            <a:xfrm>
              <a:off x="6299821" y="4993790"/>
              <a:ext cx="2160240" cy="5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２６</a:t>
              </a:r>
              <a:r>
                <a:rPr lang="en-US" altLang="ja-JP" sz="2800" b="1" dirty="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６２％</a:t>
              </a:r>
            </a:p>
          </p:txBody>
        </p:sp>
        <p:sp>
          <p:nvSpPr>
            <p:cNvPr id="46095" name="円形吹き出し 3"/>
            <p:cNvSpPr>
              <a:spLocks noChangeArrowheads="1"/>
            </p:cNvSpPr>
            <p:nvPr/>
          </p:nvSpPr>
          <p:spPr bwMode="auto">
            <a:xfrm>
              <a:off x="6233918" y="4941029"/>
              <a:ext cx="2088232" cy="595227"/>
            </a:xfrm>
            <a:prstGeom prst="wedgeEllipseCallout">
              <a:avLst>
                <a:gd name="adj1" fmla="val -95838"/>
                <a:gd name="adj2" fmla="val 161528"/>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8" name="グループ化 6"/>
          <p:cNvGrpSpPr>
            <a:grpSpLocks/>
          </p:cNvGrpSpPr>
          <p:nvPr/>
        </p:nvGrpSpPr>
        <p:grpSpPr bwMode="auto">
          <a:xfrm>
            <a:off x="6784975" y="1223963"/>
            <a:ext cx="2195513" cy="573087"/>
            <a:chOff x="6233918" y="4941029"/>
            <a:chExt cx="2193984" cy="595227"/>
          </a:xfrm>
        </p:grpSpPr>
        <p:sp>
          <p:nvSpPr>
            <p:cNvPr id="46092" name="テキスト ボックス 2"/>
            <p:cNvSpPr txBox="1">
              <a:spLocks noChangeArrowheads="1"/>
            </p:cNvSpPr>
            <p:nvPr/>
          </p:nvSpPr>
          <p:spPr bwMode="auto">
            <a:xfrm>
              <a:off x="6267662" y="4992984"/>
              <a:ext cx="2160240" cy="5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６５</a:t>
              </a:r>
              <a:r>
                <a:rPr lang="en-US" altLang="ja-JP" sz="2800" b="1" dirty="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３３％</a:t>
              </a:r>
            </a:p>
          </p:txBody>
        </p:sp>
        <p:sp>
          <p:nvSpPr>
            <p:cNvPr id="46093" name="円形吹き出し 3"/>
            <p:cNvSpPr>
              <a:spLocks noChangeArrowheads="1"/>
            </p:cNvSpPr>
            <p:nvPr/>
          </p:nvSpPr>
          <p:spPr bwMode="auto">
            <a:xfrm>
              <a:off x="6233918" y="4941029"/>
              <a:ext cx="2088232" cy="595227"/>
            </a:xfrm>
            <a:prstGeom prst="wedgeEllipseCallout">
              <a:avLst>
                <a:gd name="adj1" fmla="val -16296"/>
                <a:gd name="adj2" fmla="val 173704"/>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sp>
        <p:nvSpPr>
          <p:cNvPr id="46089" name="右矢印 12"/>
          <p:cNvSpPr>
            <a:spLocks noChangeArrowheads="1"/>
          </p:cNvSpPr>
          <p:nvPr/>
        </p:nvSpPr>
        <p:spPr bwMode="auto">
          <a:xfrm rot="-802299">
            <a:off x="2130425" y="3724275"/>
            <a:ext cx="5589588" cy="504825"/>
          </a:xfrm>
          <a:prstGeom prst="rightArrow">
            <a:avLst>
              <a:gd name="adj1" fmla="val 50000"/>
              <a:gd name="adj2" fmla="val 49877"/>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90" name="テキスト プレースホルダー 4"/>
          <p:cNvSpPr txBox="1">
            <a:spLocks/>
          </p:cNvSpPr>
          <p:nvPr/>
        </p:nvSpPr>
        <p:spPr bwMode="auto">
          <a:xfrm>
            <a:off x="5854700" y="1797050"/>
            <a:ext cx="1836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a:t>（抽出調査）</a:t>
            </a:r>
          </a:p>
        </p:txBody>
      </p:sp>
      <p:sp>
        <p:nvSpPr>
          <p:cNvPr id="46091" name="テキスト ボックス 1"/>
          <p:cNvSpPr txBox="1">
            <a:spLocks noChangeArrowheads="1"/>
          </p:cNvSpPr>
          <p:nvPr/>
        </p:nvSpPr>
        <p:spPr bwMode="auto">
          <a:xfrm>
            <a:off x="47625" y="17478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r>
              <a:rPr lang="ja-JP" altLang="en-US" sz="2400" b="1">
                <a:latin typeface="Tahoma" panose="020B0604030504040204" pitchFamily="34" charset="0"/>
                <a:ea typeface="ＭＳ Ｐゴシック" panose="020B0600070205080204" pitchFamily="50" charset="-128"/>
              </a:rPr>
              <a:t>（％）</a:t>
            </a:r>
          </a:p>
        </p:txBody>
      </p:sp>
    </p:spTree>
    <p:extLst>
      <p:ext uri="{BB962C8B-B14F-4D97-AF65-F5344CB8AC3E}">
        <p14:creationId xmlns:p14="http://schemas.microsoft.com/office/powerpoint/2010/main" val="3563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角丸四角形 7"/>
          <p:cNvSpPr>
            <a:spLocks noChangeArrowheads="1"/>
          </p:cNvSpPr>
          <p:nvPr/>
        </p:nvSpPr>
        <p:spPr bwMode="auto">
          <a:xfrm>
            <a:off x="474663" y="1916113"/>
            <a:ext cx="7777162" cy="2449512"/>
          </a:xfrm>
          <a:prstGeom prst="roundRect">
            <a:avLst>
              <a:gd name="adj" fmla="val 659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solidFill>
                <a:srgbClr val="FF0000"/>
              </a:solidFill>
              <a:latin typeface="Tahoma" panose="020B0604030504040204" pitchFamily="34" charset="0"/>
              <a:ea typeface="ＭＳ Ｐゴシック" panose="020B0600070205080204" pitchFamily="50" charset="-128"/>
            </a:endParaRPr>
          </a:p>
        </p:txBody>
      </p:sp>
      <p:sp>
        <p:nvSpPr>
          <p:cNvPr id="48131" name="コンテンツ プレースホルダー 2"/>
          <p:cNvSpPr>
            <a:spLocks noGrp="1"/>
          </p:cNvSpPr>
          <p:nvPr>
            <p:ph idx="1"/>
          </p:nvPr>
        </p:nvSpPr>
        <p:spPr>
          <a:xfrm>
            <a:off x="503238" y="2101850"/>
            <a:ext cx="8389937" cy="4114800"/>
          </a:xfrm>
        </p:spPr>
        <p:txBody>
          <a:bodyPr/>
          <a:lstStyle/>
          <a:p>
            <a:pPr>
              <a:lnSpc>
                <a:spcPct val="150000"/>
              </a:lnSpc>
              <a:buClrTx/>
              <a:buSzPct val="150000"/>
              <a:buFont typeface="Wingdings" panose="05000000000000000000" pitchFamily="2" charset="2"/>
              <a:buBlip>
                <a:blip r:embed="rId3"/>
              </a:buBlip>
            </a:pPr>
            <a:r>
              <a:rPr lang="ja-JP" altLang="en-US" sz="2800" b="1">
                <a:solidFill>
                  <a:schemeClr val="bg1"/>
                </a:solidFill>
                <a:latin typeface="メイリオ" panose="020B0604030504040204" pitchFamily="50" charset="-128"/>
                <a:ea typeface="メイリオ" panose="020B0604030504040204" pitchFamily="50" charset="-128"/>
              </a:rPr>
              <a:t> 選挙にあまり関心がなかったから</a:t>
            </a:r>
            <a:endParaRPr lang="en-US" altLang="ja-JP" sz="2800" b="1">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a:solidFill>
                  <a:schemeClr val="bg1"/>
                </a:solidFill>
                <a:latin typeface="メイリオ" panose="020B0604030504040204" pitchFamily="50" charset="-128"/>
                <a:ea typeface="メイリオ" panose="020B0604030504040204" pitchFamily="50" charset="-128"/>
              </a:rPr>
              <a:t> 仕事があったから</a:t>
            </a:r>
            <a:endParaRPr lang="en-US" altLang="ja-JP" sz="2800" b="1">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a:solidFill>
                  <a:schemeClr val="bg1"/>
                </a:solidFill>
                <a:latin typeface="メイリオ" panose="020B0604030504040204" pitchFamily="50" charset="-128"/>
                <a:ea typeface="メイリオ" panose="020B0604030504040204" pitchFamily="50" charset="-128"/>
              </a:rPr>
              <a:t> 適当な候補者も政党もなかったから</a:t>
            </a:r>
            <a:r>
              <a:rPr lang="ja-JP" altLang="en-US" sz="2800">
                <a:solidFill>
                  <a:schemeClr val="bg1"/>
                </a:solidFill>
                <a:latin typeface="メイリオ" panose="020B0604030504040204" pitchFamily="50" charset="-128"/>
                <a:ea typeface="メイリオ" panose="020B0604030504040204" pitchFamily="50" charset="-128"/>
              </a:rPr>
              <a:t>　　　</a:t>
            </a:r>
          </a:p>
        </p:txBody>
      </p:sp>
      <p:sp>
        <p:nvSpPr>
          <p:cNvPr id="48132"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若者が投票を棄権する理由</a:t>
            </a:r>
          </a:p>
        </p:txBody>
      </p:sp>
      <p:sp>
        <p:nvSpPr>
          <p:cNvPr id="7" name="コンテンツ プレースホルダー 2"/>
          <p:cNvSpPr txBox="1">
            <a:spLocks/>
          </p:cNvSpPr>
          <p:nvPr/>
        </p:nvSpPr>
        <p:spPr bwMode="auto">
          <a:xfrm>
            <a:off x="1085850" y="5076825"/>
            <a:ext cx="7921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ClrTx/>
              <a:buSzPct val="100000"/>
              <a:buFont typeface="Wingdings" pitchFamily="2" charset="2"/>
              <a:buNone/>
              <a:defRPr/>
            </a:pPr>
            <a:r>
              <a:rPr lang="ja-JP" altLang="en-US" b="1" kern="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選挙・政治に対する無関心 </a:t>
            </a:r>
            <a:r>
              <a:rPr lang="ja-JP" altLang="en-US" sz="2800" b="1" kern="0" dirty="0">
                <a:latin typeface="メイリオ" panose="020B0604030504040204" pitchFamily="50" charset="-128"/>
                <a:ea typeface="メイリオ" panose="020B0604030504040204" pitchFamily="50" charset="-128"/>
                <a:cs typeface="メイリオ" panose="020B0604030504040204" pitchFamily="50" charset="-128"/>
              </a:rPr>
              <a:t>によるもの</a:t>
            </a:r>
            <a:endParaRPr lang="en-US" altLang="ja-JP" sz="2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a:spLocks noChangeArrowheads="1"/>
          </p:cNvSpPr>
          <p:nvPr/>
        </p:nvSpPr>
        <p:spPr bwMode="auto">
          <a:xfrm>
            <a:off x="474663" y="4968875"/>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8135" name="テキスト ボックス 1"/>
          <p:cNvSpPr txBox="1">
            <a:spLocks noChangeArrowheads="1"/>
          </p:cNvSpPr>
          <p:nvPr/>
        </p:nvSpPr>
        <p:spPr bwMode="auto">
          <a:xfrm>
            <a:off x="5724525" y="4365625"/>
            <a:ext cx="309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r>
              <a:rPr lang="en-US" altLang="ja-JP" sz="1400">
                <a:latin typeface="Tahoma" panose="020B0604030504040204" pitchFamily="34" charset="0"/>
                <a:ea typeface="ＭＳ Ｐゴシック" panose="020B0600070205080204" pitchFamily="50" charset="-128"/>
              </a:rPr>
              <a:t>※</a:t>
            </a:r>
            <a:r>
              <a:rPr lang="ja-JP" altLang="en-US" sz="1400">
                <a:latin typeface="Tahoma" panose="020B0604030504040204" pitchFamily="34" charset="0"/>
                <a:ea typeface="ＭＳ Ｐゴシック" panose="020B0600070205080204" pitchFamily="50" charset="-128"/>
              </a:rPr>
              <a:t>公財　明るい選挙推進協会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p:cNvSpPr/>
          <p:nvPr/>
        </p:nvSpPr>
        <p:spPr bwMode="auto">
          <a:xfrm>
            <a:off x="806450" y="3644900"/>
            <a:ext cx="1657350" cy="720725"/>
          </a:xfrm>
          <a:prstGeom prst="round1Rect">
            <a:avLst>
              <a:gd name="adj" fmla="val 24804"/>
            </a:avLst>
          </a:prstGeom>
          <a:solidFill>
            <a:schemeClr val="accent5">
              <a:lumMod val="9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政治への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無関心</a:t>
            </a:r>
          </a:p>
        </p:txBody>
      </p:sp>
      <p:sp>
        <p:nvSpPr>
          <p:cNvPr id="5" name="1 つの角を丸めた四角形 4"/>
          <p:cNvSpPr/>
          <p:nvPr/>
        </p:nvSpPr>
        <p:spPr bwMode="auto">
          <a:xfrm>
            <a:off x="3248025" y="5426075"/>
            <a:ext cx="2230438" cy="647700"/>
          </a:xfrm>
          <a:prstGeom prst="round1Rect">
            <a:avLst>
              <a:gd name="adj" fmla="val 29844"/>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若者の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投票率低下</a:t>
            </a:r>
          </a:p>
        </p:txBody>
      </p:sp>
      <p:sp>
        <p:nvSpPr>
          <p:cNvPr id="6" name="1 つの角を丸めた四角形 5"/>
          <p:cNvSpPr/>
          <p:nvPr/>
        </p:nvSpPr>
        <p:spPr bwMode="auto">
          <a:xfrm>
            <a:off x="6204745" y="3388350"/>
            <a:ext cx="2284412" cy="1120770"/>
          </a:xfrm>
          <a:prstGeom prst="round1Rect">
            <a:avLst>
              <a:gd name="adj" fmla="val 21625"/>
            </a:avLst>
          </a:prstGeom>
          <a:solidFill>
            <a:schemeClr val="accent5">
              <a:lumMod val="50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若者の意見を</a:t>
            </a:r>
            <a:endParaRPr lang="en-US" altLang="ja-JP" sz="1800" b="1" dirty="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代弁する候補者が</a:t>
            </a:r>
            <a:endParaRPr lang="en-US" altLang="ja-JP" sz="1800" b="1" dirty="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当選しない</a:t>
            </a:r>
          </a:p>
        </p:txBody>
      </p:sp>
      <p:sp>
        <p:nvSpPr>
          <p:cNvPr id="7" name="1 つの角を丸めた四角形 6"/>
          <p:cNvSpPr/>
          <p:nvPr/>
        </p:nvSpPr>
        <p:spPr bwMode="auto">
          <a:xfrm>
            <a:off x="3248025" y="2108200"/>
            <a:ext cx="2230438" cy="731838"/>
          </a:xfrm>
          <a:prstGeom prst="round1Rect">
            <a:avLst>
              <a:gd name="adj" fmla="val 28609"/>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若者の意見が</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反映されない</a:t>
            </a:r>
          </a:p>
        </p:txBody>
      </p:sp>
      <p:sp>
        <p:nvSpPr>
          <p:cNvPr id="8" name="曲折矢印 7"/>
          <p:cNvSpPr/>
          <p:nvPr/>
        </p:nvSpPr>
        <p:spPr bwMode="auto">
          <a:xfrm rot="10800000" flipH="1">
            <a:off x="1411288" y="4660555"/>
            <a:ext cx="1593316" cy="1220596"/>
          </a:xfrm>
          <a:prstGeom prst="bentArrow">
            <a:avLst>
              <a:gd name="adj1" fmla="val 28397"/>
              <a:gd name="adj2" fmla="val 33412"/>
              <a:gd name="adj3" fmla="val 39774"/>
              <a:gd name="adj4" fmla="val 31784"/>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0" name="曲折矢印 9"/>
          <p:cNvSpPr/>
          <p:nvPr/>
        </p:nvSpPr>
        <p:spPr bwMode="auto">
          <a:xfrm rot="5400000" flipH="1">
            <a:off x="6185371" y="4182245"/>
            <a:ext cx="1076669" cy="2033290"/>
          </a:xfrm>
          <a:prstGeom prst="bentArrow">
            <a:avLst>
              <a:gd name="adj1" fmla="val 32428"/>
              <a:gd name="adj2" fmla="val 36389"/>
              <a:gd name="adj3" fmla="val 45828"/>
              <a:gd name="adj4" fmla="val 25782"/>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1" name="曲折矢印 10"/>
          <p:cNvSpPr/>
          <p:nvPr/>
        </p:nvSpPr>
        <p:spPr bwMode="auto">
          <a:xfrm rot="16200000" flipH="1">
            <a:off x="1459707" y="1885157"/>
            <a:ext cx="1171577" cy="1947865"/>
          </a:xfrm>
          <a:prstGeom prst="bentArrow">
            <a:avLst>
              <a:gd name="adj1" fmla="val 28312"/>
              <a:gd name="adj2" fmla="val 36534"/>
              <a:gd name="adj3" fmla="val 39049"/>
              <a:gd name="adj4" fmla="val 27119"/>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3" name="曲折矢印 12"/>
          <p:cNvSpPr/>
          <p:nvPr/>
        </p:nvSpPr>
        <p:spPr bwMode="auto">
          <a:xfrm flipH="1">
            <a:off x="5707057" y="2108201"/>
            <a:ext cx="1745262" cy="1128713"/>
          </a:xfrm>
          <a:prstGeom prst="bentArrow">
            <a:avLst>
              <a:gd name="adj1" fmla="val 28017"/>
              <a:gd name="adj2" fmla="val 33202"/>
              <a:gd name="adj3" fmla="val 43618"/>
              <a:gd name="adj4" fmla="val 22993"/>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50186"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低投票率が悪循環を招く</a:t>
            </a:r>
          </a:p>
        </p:txBody>
      </p:sp>
      <p:sp>
        <p:nvSpPr>
          <p:cNvPr id="33803" name="AutoShape 23"/>
          <p:cNvSpPr>
            <a:spLocks noChangeArrowheads="1"/>
          </p:cNvSpPr>
          <p:nvPr/>
        </p:nvSpPr>
        <p:spPr bwMode="auto">
          <a:xfrm>
            <a:off x="2560638" y="2654300"/>
            <a:ext cx="3557587" cy="2701925"/>
          </a:xfrm>
          <a:prstGeom prst="irregularSeal1">
            <a:avLst/>
          </a:prstGeom>
          <a:solidFill>
            <a:srgbClr val="FFC000"/>
          </a:solidFill>
          <a:ln w="9525">
            <a:solidFill>
              <a:schemeClr val="tx1"/>
            </a:solidFill>
            <a:miter lim="800000"/>
            <a:headEnd/>
            <a:tailEnd/>
          </a:ln>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dirty="0">
                <a:solidFill>
                  <a:schemeClr val="bg1"/>
                </a:solidFill>
                <a:latin typeface="Tahoma" panose="020B0604030504040204" pitchFamily="34" charset="0"/>
                <a:ea typeface="ＭＳ Ｐゴシック" panose="020B0600070205080204" pitchFamily="50" charset="-128"/>
              </a:rPr>
              <a:t>悪循環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803"/>
                                        </p:tgtEl>
                                        <p:attrNameLst>
                                          <p:attrName>style.visibility</p:attrName>
                                        </p:attrNameLst>
                                      </p:cBhvr>
                                      <p:to>
                                        <p:strVal val="visible"/>
                                      </p:to>
                                    </p:set>
                                    <p:anim calcmode="lin" valueType="num">
                                      <p:cBhvr>
                                        <p:cTn id="43" dur="500" fill="hold"/>
                                        <p:tgtEl>
                                          <p:spTgt spid="33803"/>
                                        </p:tgtEl>
                                        <p:attrNameLst>
                                          <p:attrName>ppt_w</p:attrName>
                                        </p:attrNameLst>
                                      </p:cBhvr>
                                      <p:tavLst>
                                        <p:tav tm="0">
                                          <p:val>
                                            <p:fltVal val="0"/>
                                          </p:val>
                                        </p:tav>
                                        <p:tav tm="100000">
                                          <p:val>
                                            <p:strVal val="#ppt_w"/>
                                          </p:val>
                                        </p:tav>
                                      </p:tavLst>
                                    </p:anim>
                                    <p:anim calcmode="lin" valueType="num">
                                      <p:cBhvr>
                                        <p:cTn id="44" dur="500" fill="hold"/>
                                        <p:tgtEl>
                                          <p:spTgt spid="33803"/>
                                        </p:tgtEl>
                                        <p:attrNameLst>
                                          <p:attrName>ppt_h</p:attrName>
                                        </p:attrNameLst>
                                      </p:cBhvr>
                                      <p:tavLst>
                                        <p:tav tm="0">
                                          <p:val>
                                            <p:fltVal val="0"/>
                                          </p:val>
                                        </p:tav>
                                        <p:tav tm="100000">
                                          <p:val>
                                            <p:strVal val="#ppt_h"/>
                                          </p:val>
                                        </p:tav>
                                      </p:tavLst>
                                    </p:anim>
                                    <p:animEffect transition="in" filter="fade">
                                      <p:cBhvr>
                                        <p:cTn id="45"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38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角丸四角形 7"/>
          <p:cNvSpPr>
            <a:spLocks noChangeArrowheads="1"/>
          </p:cNvSpPr>
          <p:nvPr/>
        </p:nvSpPr>
        <p:spPr bwMode="auto">
          <a:xfrm>
            <a:off x="474663" y="1916113"/>
            <a:ext cx="7777162" cy="2449512"/>
          </a:xfrm>
          <a:prstGeom prst="roundRect">
            <a:avLst>
              <a:gd name="adj" fmla="val 659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2772" name="コンテンツ プレースホルダー 2"/>
          <p:cNvSpPr>
            <a:spLocks noGrp="1"/>
          </p:cNvSpPr>
          <p:nvPr>
            <p:ph idx="1"/>
          </p:nvPr>
        </p:nvSpPr>
        <p:spPr>
          <a:xfrm>
            <a:off x="522288" y="1916113"/>
            <a:ext cx="7956550" cy="3703637"/>
          </a:xfrm>
          <a:solidFill>
            <a:schemeClr val="accent6">
              <a:lumMod val="20000"/>
              <a:lumOff val="80000"/>
            </a:schemeClr>
          </a:solidFill>
        </p:spPr>
        <p:txBody>
          <a:bodyPr/>
          <a:lstStyle/>
          <a:p>
            <a:pPr>
              <a:lnSpc>
                <a:spcPct val="150000"/>
              </a:lnSpc>
              <a:buClrTx/>
              <a:buSzPct val="150000"/>
              <a:buFont typeface="Wingdings" panose="05000000000000000000" pitchFamily="2" charset="2"/>
              <a:buBlip>
                <a:blip r:embed="rId3"/>
              </a:buBlip>
              <a:defRPr/>
            </a:pPr>
            <a:r>
              <a:rPr lang="ja-JP" altLang="en-US" sz="2800" b="1" dirty="0">
                <a:solidFill>
                  <a:schemeClr val="bg1"/>
                </a:solidFill>
                <a:latin typeface="メイリオ" pitchFamily="50" charset="-128"/>
                <a:ea typeface="メイリオ" pitchFamily="50" charset="-128"/>
                <a:cs typeface="メイリオ" pitchFamily="50" charset="-128"/>
              </a:rPr>
              <a:t> </a:t>
            </a:r>
            <a:r>
              <a:rPr lang="ja-JP" altLang="en-US" sz="2800" b="1" dirty="0">
                <a:latin typeface="メイリオ" pitchFamily="50" charset="-128"/>
                <a:ea typeface="メイリオ" pitchFamily="50" charset="-128"/>
                <a:cs typeface="メイリオ" pitchFamily="50" charset="-128"/>
              </a:rPr>
              <a:t>少子高齢化の時代、</a:t>
            </a:r>
            <a:r>
              <a:rPr lang="ja-JP" altLang="en-US" sz="2800" b="1" dirty="0">
                <a:solidFill>
                  <a:srgbClr val="FF0000"/>
                </a:solidFill>
                <a:latin typeface="メイリオ" pitchFamily="50" charset="-128"/>
                <a:ea typeface="メイリオ" pitchFamily="50" charset="-128"/>
                <a:cs typeface="メイリオ" pitchFamily="50" charset="-128"/>
              </a:rPr>
              <a:t>どうせ</a:t>
            </a:r>
            <a:r>
              <a:rPr lang="ja-JP" altLang="en-US" sz="3600" b="1" dirty="0">
                <a:solidFill>
                  <a:srgbClr val="FF0000"/>
                </a:solidFill>
                <a:latin typeface="メイリオ" pitchFamily="50" charset="-128"/>
                <a:ea typeface="メイリオ" pitchFamily="50" charset="-128"/>
                <a:cs typeface="メイリオ" pitchFamily="50" charset="-128"/>
              </a:rPr>
              <a:t>若者が投票しないなら、</a:t>
            </a:r>
            <a:r>
              <a:rPr lang="ja-JP" altLang="en-US" sz="2800" b="1" dirty="0">
                <a:solidFill>
                  <a:srgbClr val="FF0000"/>
                </a:solidFill>
                <a:latin typeface="メイリオ" pitchFamily="50" charset="-128"/>
                <a:ea typeface="メイリオ" pitchFamily="50" charset="-128"/>
                <a:cs typeface="メイリオ" pitchFamily="50" charset="-128"/>
              </a:rPr>
              <a:t>投票に行く</a:t>
            </a:r>
            <a:r>
              <a:rPr lang="ja-JP" altLang="en-US" sz="4000" b="1" u="sng" dirty="0">
                <a:solidFill>
                  <a:srgbClr val="FF0000"/>
                </a:solidFill>
                <a:latin typeface="メイリオ" pitchFamily="50" charset="-128"/>
                <a:ea typeface="メイリオ" pitchFamily="50" charset="-128"/>
                <a:cs typeface="メイリオ" pitchFamily="50" charset="-128"/>
              </a:rPr>
              <a:t>高齢者の意見を聴こうとする候補者が増える</a:t>
            </a:r>
            <a:r>
              <a:rPr lang="ja-JP" altLang="en-US" sz="2800" b="1" dirty="0">
                <a:latin typeface="メイリオ" pitchFamily="50" charset="-128"/>
                <a:ea typeface="メイリオ" pitchFamily="50" charset="-128"/>
                <a:cs typeface="メイリオ" pitchFamily="50" charset="-128"/>
              </a:rPr>
              <a:t>かもしれない。</a:t>
            </a:r>
            <a:endParaRPr lang="ja-JP" altLang="en-US" sz="2800" dirty="0">
              <a:latin typeface="メイリオ" pitchFamily="50" charset="-128"/>
              <a:ea typeface="メイリオ" pitchFamily="50" charset="-128"/>
              <a:cs typeface="メイリオ" pitchFamily="50" charset="-128"/>
            </a:endParaRPr>
          </a:p>
        </p:txBody>
      </p:sp>
      <p:sp>
        <p:nvSpPr>
          <p:cNvPr id="52228"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若者が投票しないと</a:t>
            </a:r>
          </a:p>
        </p:txBody>
      </p:sp>
      <p:pic>
        <p:nvPicPr>
          <p:cNvPr id="52229" name="Picture 6" descr="C:\Users\2000362fa\Desktop\IMG_11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54538"/>
            <a:ext cx="24558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a:t>投票に行くには</a:t>
            </a:r>
          </a:p>
        </p:txBody>
      </p:sp>
      <p:sp>
        <p:nvSpPr>
          <p:cNvPr id="60419" name="コンテンツ プレースホルダー 2"/>
          <p:cNvSpPr>
            <a:spLocks noGrp="1"/>
          </p:cNvSpPr>
          <p:nvPr>
            <p:ph idx="1"/>
          </p:nvPr>
        </p:nvSpPr>
        <p:spPr>
          <a:xfrm>
            <a:off x="687388" y="2101850"/>
            <a:ext cx="8061325" cy="3919538"/>
          </a:xfrm>
        </p:spPr>
        <p:txBody>
          <a:bodyPr/>
          <a:lstStyle/>
          <a:p>
            <a:pPr marL="0" indent="0">
              <a:buFont typeface="Wingdings" panose="05000000000000000000" pitchFamily="2" charset="2"/>
              <a:buNone/>
            </a:pPr>
            <a:r>
              <a:rPr lang="ja-JP" altLang="en-US" sz="4000" b="1"/>
              <a:t>事前に，</a:t>
            </a:r>
            <a:endParaRPr lang="en-US" altLang="ja-JP" sz="4000" b="1"/>
          </a:p>
          <a:p>
            <a:pPr marL="0" indent="0">
              <a:buFont typeface="Wingdings" panose="05000000000000000000" pitchFamily="2" charset="2"/>
              <a:buNone/>
            </a:pPr>
            <a:r>
              <a:rPr lang="ja-JP" altLang="en-US" sz="3600" b="1"/>
              <a:t> </a:t>
            </a:r>
            <a:r>
              <a:rPr lang="ja-JP" altLang="en-US" sz="4000" b="1">
                <a:solidFill>
                  <a:srgbClr val="FF0000"/>
                </a:solidFill>
              </a:rPr>
              <a:t>「投票所入場（整理）券」</a:t>
            </a:r>
            <a:r>
              <a:rPr lang="ja-JP" altLang="en-US" sz="4000" b="1"/>
              <a:t>が</a:t>
            </a:r>
            <a:endParaRPr lang="en-US" altLang="ja-JP" sz="4000" b="1"/>
          </a:p>
          <a:p>
            <a:pPr marL="0" indent="0">
              <a:buFont typeface="Wingdings" panose="05000000000000000000" pitchFamily="2" charset="2"/>
              <a:buNone/>
            </a:pPr>
            <a:r>
              <a:rPr lang="ja-JP" altLang="en-US" sz="4000" b="1"/>
              <a:t>　自宅に届く。</a:t>
            </a:r>
          </a:p>
          <a:p>
            <a:pPr marL="0" indent="0">
              <a:buFont typeface="Wingdings" panose="05000000000000000000" pitchFamily="2" charset="2"/>
              <a:buNone/>
            </a:pPr>
            <a:r>
              <a:rPr lang="ja-JP" altLang="en-US" sz="4000" b="1"/>
              <a:t>⇒これを持って，投票所に行く　</a:t>
            </a:r>
            <a:endParaRPr lang="en-US" altLang="ja-JP" sz="4000" b="1"/>
          </a:p>
          <a:p>
            <a:pPr marL="0" indent="0">
              <a:buFont typeface="Wingdings" panose="05000000000000000000" pitchFamily="2" charset="2"/>
              <a:buNone/>
            </a:pPr>
            <a:r>
              <a:rPr lang="ja-JP" altLang="en-US" sz="4000" b="1"/>
              <a:t>　だけ</a:t>
            </a:r>
          </a:p>
        </p:txBody>
      </p:sp>
      <p:pic>
        <p:nvPicPr>
          <p:cNvPr id="60420"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16013"/>
            <a:ext cx="1584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フリーフォーム 32"/>
          <p:cNvSpPr>
            <a:spLocks/>
          </p:cNvSpPr>
          <p:nvPr/>
        </p:nvSpPr>
        <p:spPr bwMode="auto">
          <a:xfrm>
            <a:off x="5722938" y="2668588"/>
            <a:ext cx="1768475" cy="3309937"/>
          </a:xfrm>
          <a:custGeom>
            <a:avLst/>
            <a:gdLst>
              <a:gd name="T0" fmla="*/ 1466 w 1837427"/>
              <a:gd name="T1" fmla="*/ 5 h 3916392"/>
              <a:gd name="T2" fmla="*/ 1563 w 1837427"/>
              <a:gd name="T3" fmla="*/ 14 h 3916392"/>
              <a:gd name="T4" fmla="*/ 1647 w 1837427"/>
              <a:gd name="T5" fmla="*/ 24 h 3916392"/>
              <a:gd name="T6" fmla="*/ 1840 w 1837427"/>
              <a:gd name="T7" fmla="*/ 31 h 3916392"/>
              <a:gd name="T8" fmla="*/ 1935 w 1837427"/>
              <a:gd name="T9" fmla="*/ 37 h 3916392"/>
              <a:gd name="T10" fmla="*/ 2012 w 1837427"/>
              <a:gd name="T11" fmla="*/ 44 h 3916392"/>
              <a:gd name="T12" fmla="*/ 1962 w 1837427"/>
              <a:gd name="T13" fmla="*/ 48 h 3916392"/>
              <a:gd name="T14" fmla="*/ 1935 w 1837427"/>
              <a:gd name="T15" fmla="*/ 53 h 3916392"/>
              <a:gd name="T16" fmla="*/ 1801 w 1837427"/>
              <a:gd name="T17" fmla="*/ 57 h 3916392"/>
              <a:gd name="T18" fmla="*/ 1641 w 1837427"/>
              <a:gd name="T19" fmla="*/ 61 h 3916392"/>
              <a:gd name="T20" fmla="*/ 1573 w 1837427"/>
              <a:gd name="T21" fmla="*/ 64 h 3916392"/>
              <a:gd name="T22" fmla="*/ 1667 w 1837427"/>
              <a:gd name="T23" fmla="*/ 68 h 3916392"/>
              <a:gd name="T24" fmla="*/ 1600 w 1837427"/>
              <a:gd name="T25" fmla="*/ 72 h 3916392"/>
              <a:gd name="T26" fmla="*/ 1390 w 1837427"/>
              <a:gd name="T27" fmla="*/ 71 h 3916392"/>
              <a:gd name="T28" fmla="*/ 1246 w 1837427"/>
              <a:gd name="T29" fmla="*/ 73 h 3916392"/>
              <a:gd name="T30" fmla="*/ 1240 w 1837427"/>
              <a:gd name="T31" fmla="*/ 82 h 3916392"/>
              <a:gd name="T32" fmla="*/ 1316 w 1837427"/>
              <a:gd name="T33" fmla="*/ 94 h 3916392"/>
              <a:gd name="T34" fmla="*/ 1209 w 1837427"/>
              <a:gd name="T35" fmla="*/ 101 h 3916392"/>
              <a:gd name="T36" fmla="*/ 897 w 1837427"/>
              <a:gd name="T37" fmla="*/ 104 h 3916392"/>
              <a:gd name="T38" fmla="*/ 698 w 1837427"/>
              <a:gd name="T39" fmla="*/ 99 h 3916392"/>
              <a:gd name="T40" fmla="*/ 276 w 1837427"/>
              <a:gd name="T41" fmla="*/ 99 h 3916392"/>
              <a:gd name="T42" fmla="*/ 13 w 1837427"/>
              <a:gd name="T43" fmla="*/ 100 h 3916392"/>
              <a:gd name="T44" fmla="*/ 30 w 1837427"/>
              <a:gd name="T45" fmla="*/ 96 h 3916392"/>
              <a:gd name="T46" fmla="*/ 48 w 1837427"/>
              <a:gd name="T47" fmla="*/ 93 h 3916392"/>
              <a:gd name="T48" fmla="*/ 95 w 1837427"/>
              <a:gd name="T49" fmla="*/ 89 h 3916392"/>
              <a:gd name="T50" fmla="*/ 353 w 1837427"/>
              <a:gd name="T51" fmla="*/ 86 h 3916392"/>
              <a:gd name="T52" fmla="*/ 392 w 1837427"/>
              <a:gd name="T53" fmla="*/ 81 h 3916392"/>
              <a:gd name="T54" fmla="*/ 363 w 1837427"/>
              <a:gd name="T55" fmla="*/ 74 h 3916392"/>
              <a:gd name="T56" fmla="*/ 515 w 1837427"/>
              <a:gd name="T57" fmla="*/ 72 h 3916392"/>
              <a:gd name="T58" fmla="*/ 382 w 1837427"/>
              <a:gd name="T59" fmla="*/ 68 h 3916392"/>
              <a:gd name="T60" fmla="*/ 411 w 1837427"/>
              <a:gd name="T61" fmla="*/ 61 h 3916392"/>
              <a:gd name="T62" fmla="*/ 535 w 1837427"/>
              <a:gd name="T63" fmla="*/ 52 h 3916392"/>
              <a:gd name="T64" fmla="*/ 629 w 1837427"/>
              <a:gd name="T65" fmla="*/ 41 h 3916392"/>
              <a:gd name="T66" fmla="*/ 506 w 1837427"/>
              <a:gd name="T67" fmla="*/ 37 h 3916392"/>
              <a:gd name="T68" fmla="*/ 382 w 1837427"/>
              <a:gd name="T69" fmla="*/ 35 h 3916392"/>
              <a:gd name="T70" fmla="*/ 602 w 1837427"/>
              <a:gd name="T71" fmla="*/ 30 h 3916392"/>
              <a:gd name="T72" fmla="*/ 525 w 1837427"/>
              <a:gd name="T73" fmla="*/ 22 h 3916392"/>
              <a:gd name="T74" fmla="*/ 581 w 1837427"/>
              <a:gd name="T75" fmla="*/ 17 h 3916392"/>
              <a:gd name="T76" fmla="*/ 773 w 1837427"/>
              <a:gd name="T77" fmla="*/ 14 h 3916392"/>
              <a:gd name="T78" fmla="*/ 831 w 1837427"/>
              <a:gd name="T79" fmla="*/ 8 h 3916392"/>
              <a:gd name="T80" fmla="*/ 953 w 1837427"/>
              <a:gd name="T81" fmla="*/ 7 h 3916392"/>
              <a:gd name="T82" fmla="*/ 1039 w 1837427"/>
              <a:gd name="T83" fmla="*/ 14 h 3916392"/>
              <a:gd name="T84" fmla="*/ 1209 w 1837427"/>
              <a:gd name="T85" fmla="*/ 12 h 3916392"/>
              <a:gd name="T86" fmla="*/ 1429 w 1837427"/>
              <a:gd name="T87" fmla="*/ 9 h 3916392"/>
              <a:gd name="T88" fmla="*/ 1305 w 1837427"/>
              <a:gd name="T89" fmla="*/ 8 h 3916392"/>
              <a:gd name="T90" fmla="*/ 1115 w 1837427"/>
              <a:gd name="T91" fmla="*/ 9 h 3916392"/>
              <a:gd name="T92" fmla="*/ 1180 w 1837427"/>
              <a:gd name="T93" fmla="*/ 0 h 3916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7427"/>
              <a:gd name="T142" fmla="*/ 0 h 3916392"/>
              <a:gd name="T143" fmla="*/ 1837427 w 1837427"/>
              <a:gd name="T144" fmla="*/ 3916392 h 3916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7427" h="3916392">
                <a:moveTo>
                  <a:pt x="1130061" y="8626"/>
                </a:moveTo>
                <a:lnTo>
                  <a:pt x="1285336" y="94890"/>
                </a:lnTo>
                <a:lnTo>
                  <a:pt x="1328468" y="172528"/>
                </a:lnTo>
                <a:lnTo>
                  <a:pt x="1440612" y="86264"/>
                </a:lnTo>
                <a:lnTo>
                  <a:pt x="1397480" y="310551"/>
                </a:lnTo>
                <a:lnTo>
                  <a:pt x="1414732" y="543464"/>
                </a:lnTo>
                <a:lnTo>
                  <a:pt x="1397480" y="603849"/>
                </a:lnTo>
                <a:lnTo>
                  <a:pt x="1475117" y="810883"/>
                </a:lnTo>
                <a:lnTo>
                  <a:pt x="1492370" y="897147"/>
                </a:lnTo>
                <a:lnTo>
                  <a:pt x="1570008" y="879894"/>
                </a:lnTo>
                <a:lnTo>
                  <a:pt x="1673525" y="1086928"/>
                </a:lnTo>
                <a:lnTo>
                  <a:pt x="1664898" y="1173192"/>
                </a:lnTo>
                <a:lnTo>
                  <a:pt x="1716657" y="1233577"/>
                </a:lnTo>
                <a:lnTo>
                  <a:pt x="1725283" y="1311215"/>
                </a:lnTo>
                <a:lnTo>
                  <a:pt x="1751163" y="1406105"/>
                </a:lnTo>
                <a:lnTo>
                  <a:pt x="1785668" y="1509622"/>
                </a:lnTo>
                <a:lnTo>
                  <a:pt x="1811547" y="1578634"/>
                </a:lnTo>
                <a:lnTo>
                  <a:pt x="1820174" y="1664898"/>
                </a:lnTo>
                <a:lnTo>
                  <a:pt x="1811547" y="1708030"/>
                </a:lnTo>
                <a:lnTo>
                  <a:pt x="1837427" y="1785668"/>
                </a:lnTo>
                <a:lnTo>
                  <a:pt x="1777042" y="1811547"/>
                </a:lnTo>
                <a:lnTo>
                  <a:pt x="1768415" y="1854679"/>
                </a:lnTo>
                <a:lnTo>
                  <a:pt x="1733910" y="1915064"/>
                </a:lnTo>
                <a:lnTo>
                  <a:pt x="1751163" y="1992702"/>
                </a:lnTo>
                <a:lnTo>
                  <a:pt x="1690778" y="2053087"/>
                </a:lnTo>
                <a:lnTo>
                  <a:pt x="1708030" y="2113471"/>
                </a:lnTo>
                <a:lnTo>
                  <a:pt x="1630393" y="2139351"/>
                </a:lnTo>
                <a:lnTo>
                  <a:pt x="1561381" y="2139351"/>
                </a:lnTo>
                <a:lnTo>
                  <a:pt x="1621766" y="2242868"/>
                </a:lnTo>
                <a:lnTo>
                  <a:pt x="1483744" y="2294626"/>
                </a:lnTo>
                <a:lnTo>
                  <a:pt x="1483744" y="2355011"/>
                </a:lnTo>
                <a:lnTo>
                  <a:pt x="1535502" y="2372264"/>
                </a:lnTo>
                <a:lnTo>
                  <a:pt x="1423359" y="2415396"/>
                </a:lnTo>
                <a:lnTo>
                  <a:pt x="1500997" y="2432649"/>
                </a:lnTo>
                <a:lnTo>
                  <a:pt x="1457864" y="2493034"/>
                </a:lnTo>
                <a:lnTo>
                  <a:pt x="1509623" y="2579298"/>
                </a:lnTo>
                <a:lnTo>
                  <a:pt x="1509623" y="2700068"/>
                </a:lnTo>
                <a:lnTo>
                  <a:pt x="1509623" y="2760453"/>
                </a:lnTo>
                <a:lnTo>
                  <a:pt x="1449238" y="2682815"/>
                </a:lnTo>
                <a:lnTo>
                  <a:pt x="1423359" y="2596551"/>
                </a:lnTo>
                <a:lnTo>
                  <a:pt x="1293963" y="2656936"/>
                </a:lnTo>
                <a:lnTo>
                  <a:pt x="1259457" y="2665562"/>
                </a:lnTo>
                <a:lnTo>
                  <a:pt x="1242204" y="2639683"/>
                </a:lnTo>
                <a:lnTo>
                  <a:pt x="1207698" y="2725947"/>
                </a:lnTo>
                <a:lnTo>
                  <a:pt x="1130061" y="2760453"/>
                </a:lnTo>
                <a:lnTo>
                  <a:pt x="1112808" y="2881222"/>
                </a:lnTo>
                <a:lnTo>
                  <a:pt x="1104181" y="3001992"/>
                </a:lnTo>
                <a:lnTo>
                  <a:pt x="1121434" y="3088256"/>
                </a:lnTo>
                <a:lnTo>
                  <a:pt x="1181819" y="3183147"/>
                </a:lnTo>
                <a:lnTo>
                  <a:pt x="1181819" y="3269411"/>
                </a:lnTo>
                <a:lnTo>
                  <a:pt x="1190446" y="3493698"/>
                </a:lnTo>
                <a:lnTo>
                  <a:pt x="1155940" y="3674853"/>
                </a:lnTo>
                <a:lnTo>
                  <a:pt x="1130061" y="3786996"/>
                </a:lnTo>
                <a:lnTo>
                  <a:pt x="1095555" y="3821502"/>
                </a:lnTo>
                <a:lnTo>
                  <a:pt x="1009291" y="3881887"/>
                </a:lnTo>
                <a:lnTo>
                  <a:pt x="905774" y="3812875"/>
                </a:lnTo>
                <a:lnTo>
                  <a:pt x="810883" y="3916392"/>
                </a:lnTo>
                <a:lnTo>
                  <a:pt x="724619" y="3838754"/>
                </a:lnTo>
                <a:lnTo>
                  <a:pt x="672861" y="3812875"/>
                </a:lnTo>
                <a:lnTo>
                  <a:pt x="629729" y="3726611"/>
                </a:lnTo>
                <a:lnTo>
                  <a:pt x="552091" y="3640347"/>
                </a:lnTo>
                <a:lnTo>
                  <a:pt x="457200" y="3648973"/>
                </a:lnTo>
                <a:lnTo>
                  <a:pt x="250166" y="3735237"/>
                </a:lnTo>
                <a:lnTo>
                  <a:pt x="146649" y="3795622"/>
                </a:lnTo>
                <a:lnTo>
                  <a:pt x="112144" y="3804249"/>
                </a:lnTo>
                <a:lnTo>
                  <a:pt x="8627" y="3786996"/>
                </a:lnTo>
                <a:lnTo>
                  <a:pt x="34506" y="3674853"/>
                </a:lnTo>
                <a:lnTo>
                  <a:pt x="69012" y="3640347"/>
                </a:lnTo>
                <a:lnTo>
                  <a:pt x="25880" y="3588588"/>
                </a:lnTo>
                <a:lnTo>
                  <a:pt x="0" y="3571336"/>
                </a:lnTo>
                <a:lnTo>
                  <a:pt x="17253" y="3502324"/>
                </a:lnTo>
                <a:lnTo>
                  <a:pt x="43132" y="3485071"/>
                </a:lnTo>
                <a:lnTo>
                  <a:pt x="25880" y="3424687"/>
                </a:lnTo>
                <a:lnTo>
                  <a:pt x="8627" y="3372928"/>
                </a:lnTo>
                <a:lnTo>
                  <a:pt x="86264" y="3355675"/>
                </a:lnTo>
                <a:lnTo>
                  <a:pt x="138023" y="3329796"/>
                </a:lnTo>
                <a:lnTo>
                  <a:pt x="215661" y="3338422"/>
                </a:lnTo>
                <a:lnTo>
                  <a:pt x="319178" y="3252158"/>
                </a:lnTo>
                <a:lnTo>
                  <a:pt x="267419" y="3209026"/>
                </a:lnTo>
                <a:lnTo>
                  <a:pt x="336430" y="3096883"/>
                </a:lnTo>
                <a:lnTo>
                  <a:pt x="353683" y="3062377"/>
                </a:lnTo>
                <a:lnTo>
                  <a:pt x="319178" y="3001992"/>
                </a:lnTo>
                <a:lnTo>
                  <a:pt x="310551" y="2924354"/>
                </a:lnTo>
                <a:lnTo>
                  <a:pt x="327804" y="2820837"/>
                </a:lnTo>
                <a:lnTo>
                  <a:pt x="327804" y="2777705"/>
                </a:lnTo>
                <a:lnTo>
                  <a:pt x="396815" y="2769079"/>
                </a:lnTo>
                <a:lnTo>
                  <a:pt x="465827" y="2725947"/>
                </a:lnTo>
                <a:lnTo>
                  <a:pt x="405442" y="2648309"/>
                </a:lnTo>
                <a:lnTo>
                  <a:pt x="345057" y="2639683"/>
                </a:lnTo>
                <a:lnTo>
                  <a:pt x="345057" y="2579298"/>
                </a:lnTo>
                <a:lnTo>
                  <a:pt x="345057" y="2536166"/>
                </a:lnTo>
                <a:lnTo>
                  <a:pt x="215661" y="2493034"/>
                </a:lnTo>
                <a:lnTo>
                  <a:pt x="370936" y="2286000"/>
                </a:lnTo>
                <a:lnTo>
                  <a:pt x="414068" y="2165230"/>
                </a:lnTo>
                <a:lnTo>
                  <a:pt x="439947" y="2078966"/>
                </a:lnTo>
                <a:lnTo>
                  <a:pt x="483080" y="1940943"/>
                </a:lnTo>
                <a:lnTo>
                  <a:pt x="517585" y="1837426"/>
                </a:lnTo>
                <a:lnTo>
                  <a:pt x="552091" y="1716656"/>
                </a:lnTo>
                <a:lnTo>
                  <a:pt x="569344" y="1570007"/>
                </a:lnTo>
                <a:lnTo>
                  <a:pt x="569344" y="1457864"/>
                </a:lnTo>
                <a:lnTo>
                  <a:pt x="569344" y="1406105"/>
                </a:lnTo>
                <a:lnTo>
                  <a:pt x="457200" y="1380226"/>
                </a:lnTo>
                <a:lnTo>
                  <a:pt x="405442" y="1423358"/>
                </a:lnTo>
                <a:lnTo>
                  <a:pt x="370936" y="1414732"/>
                </a:lnTo>
                <a:lnTo>
                  <a:pt x="345057" y="1337094"/>
                </a:lnTo>
                <a:lnTo>
                  <a:pt x="345057" y="1293962"/>
                </a:lnTo>
                <a:lnTo>
                  <a:pt x="465827" y="1285336"/>
                </a:lnTo>
                <a:lnTo>
                  <a:pt x="543464" y="1112807"/>
                </a:lnTo>
                <a:lnTo>
                  <a:pt x="552091" y="1017917"/>
                </a:lnTo>
                <a:lnTo>
                  <a:pt x="491706" y="948905"/>
                </a:lnTo>
                <a:lnTo>
                  <a:pt x="474453" y="836762"/>
                </a:lnTo>
                <a:lnTo>
                  <a:pt x="431321" y="793630"/>
                </a:lnTo>
                <a:lnTo>
                  <a:pt x="500332" y="733245"/>
                </a:lnTo>
                <a:lnTo>
                  <a:pt x="526212" y="629728"/>
                </a:lnTo>
                <a:lnTo>
                  <a:pt x="612476" y="681487"/>
                </a:lnTo>
                <a:lnTo>
                  <a:pt x="681487" y="638354"/>
                </a:lnTo>
                <a:lnTo>
                  <a:pt x="698740" y="517585"/>
                </a:lnTo>
                <a:lnTo>
                  <a:pt x="759125" y="396815"/>
                </a:lnTo>
                <a:lnTo>
                  <a:pt x="672861" y="327803"/>
                </a:lnTo>
                <a:lnTo>
                  <a:pt x="750498" y="310551"/>
                </a:lnTo>
                <a:lnTo>
                  <a:pt x="750498" y="232913"/>
                </a:lnTo>
                <a:lnTo>
                  <a:pt x="819510" y="284671"/>
                </a:lnTo>
                <a:lnTo>
                  <a:pt x="862642" y="267419"/>
                </a:lnTo>
                <a:lnTo>
                  <a:pt x="923027" y="293298"/>
                </a:lnTo>
                <a:lnTo>
                  <a:pt x="923027" y="396815"/>
                </a:lnTo>
                <a:lnTo>
                  <a:pt x="940280" y="517585"/>
                </a:lnTo>
                <a:lnTo>
                  <a:pt x="948906" y="569343"/>
                </a:lnTo>
                <a:lnTo>
                  <a:pt x="974785" y="638354"/>
                </a:lnTo>
                <a:lnTo>
                  <a:pt x="1095555" y="448573"/>
                </a:lnTo>
                <a:lnTo>
                  <a:pt x="1224951" y="586596"/>
                </a:lnTo>
                <a:lnTo>
                  <a:pt x="1268083" y="500332"/>
                </a:lnTo>
                <a:lnTo>
                  <a:pt x="1293963" y="345056"/>
                </a:lnTo>
                <a:lnTo>
                  <a:pt x="1319842" y="301924"/>
                </a:lnTo>
                <a:lnTo>
                  <a:pt x="1285336" y="232913"/>
                </a:lnTo>
                <a:lnTo>
                  <a:pt x="1181819" y="301924"/>
                </a:lnTo>
                <a:lnTo>
                  <a:pt x="1155940" y="301924"/>
                </a:lnTo>
                <a:lnTo>
                  <a:pt x="1052423" y="353683"/>
                </a:lnTo>
                <a:lnTo>
                  <a:pt x="1009291" y="336430"/>
                </a:lnTo>
                <a:lnTo>
                  <a:pt x="1017917" y="241539"/>
                </a:lnTo>
                <a:lnTo>
                  <a:pt x="1052423" y="146649"/>
                </a:lnTo>
                <a:lnTo>
                  <a:pt x="1069676" y="0"/>
                </a:lnTo>
                <a:lnTo>
                  <a:pt x="1130061" y="8626"/>
                </a:lnTo>
                <a:close/>
              </a:path>
            </a:pathLst>
          </a:custGeom>
          <a:solidFill>
            <a:srgbClr val="92D050">
              <a:alpha val="63136"/>
            </a:srgbClr>
          </a:solidFill>
          <a:ln w="9525" cap="flat" cmpd="sng">
            <a:solidFill>
              <a:srgbClr val="000000">
                <a:alpha val="50195"/>
              </a:srgbClr>
            </a:solidFill>
            <a:miter lim="800000"/>
            <a:headEnd/>
            <a:tailEnd/>
          </a:ln>
        </p:spPr>
        <p:txBody>
          <a:bodyPr/>
          <a:lstStyle/>
          <a:p>
            <a:endParaRPr lang="ja-JP" altLang="en-US"/>
          </a:p>
        </p:txBody>
      </p:sp>
      <p:pic>
        <p:nvPicPr>
          <p:cNvPr id="25603" name="Picture 67"/>
          <p:cNvPicPr>
            <a:picLocks noChangeAspect="1" noChangeArrowheads="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895350" y="2884488"/>
            <a:ext cx="32496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タイトル 1"/>
          <p:cNvSpPr>
            <a:spLocks noGrp="1"/>
          </p:cNvSpPr>
          <p:nvPr>
            <p:ph type="title"/>
          </p:nvPr>
        </p:nvSpPr>
        <p:spPr/>
        <p:txBody>
          <a:bodyPr/>
          <a:lstStyle/>
          <a:p>
            <a:r>
              <a:rPr lang="ja-JP" altLang="en-US" sz="4000"/>
              <a:t>衆議院議員総選挙（宮城県）</a:t>
            </a:r>
          </a:p>
        </p:txBody>
      </p:sp>
      <p:sp>
        <p:nvSpPr>
          <p:cNvPr id="21" name="コンテンツ プレースホルダー 2"/>
          <p:cNvSpPr txBox="1">
            <a:spLocks/>
          </p:cNvSpPr>
          <p:nvPr/>
        </p:nvSpPr>
        <p:spPr bwMode="auto">
          <a:xfrm>
            <a:off x="405606" y="3701557"/>
            <a:ext cx="4248150" cy="7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定数</a:t>
            </a:r>
            <a:r>
              <a:rPr lang="ja-JP" altLang="en-US" b="1" kern="0" dirty="0" smtClean="0">
                <a:latin typeface="メイリオ" pitchFamily="50" charset="-128"/>
                <a:ea typeface="メイリオ" pitchFamily="50" charset="-128"/>
                <a:cs typeface="メイリオ" pitchFamily="50" charset="-128"/>
              </a:rPr>
              <a:t>各区１人</a:t>
            </a:r>
            <a:endParaRPr lang="en-US" altLang="ja-JP" b="1" kern="0" dirty="0">
              <a:latin typeface="メイリオ" pitchFamily="50" charset="-128"/>
              <a:ea typeface="メイリオ" pitchFamily="50" charset="-128"/>
              <a:cs typeface="メイリオ" pitchFamily="50" charset="-128"/>
            </a:endParaRPr>
          </a:p>
        </p:txBody>
      </p:sp>
      <p:sp>
        <p:nvSpPr>
          <p:cNvPr id="24" name="コンテンツ プレースホルダー 2"/>
          <p:cNvSpPr txBox="1">
            <a:spLocks/>
          </p:cNvSpPr>
          <p:nvPr/>
        </p:nvSpPr>
        <p:spPr bwMode="auto">
          <a:xfrm>
            <a:off x="5171281" y="2881779"/>
            <a:ext cx="355123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東北ブロック</a:t>
            </a:r>
            <a:endParaRPr lang="en-US" altLang="ja-JP" b="1" kern="0" dirty="0">
              <a:latin typeface="メイリオ" pitchFamily="50" charset="-128"/>
              <a:ea typeface="メイリオ" pitchFamily="50" charset="-128"/>
              <a:cs typeface="メイリオ" pitchFamily="50" charset="-128"/>
            </a:endParaRPr>
          </a:p>
        </p:txBody>
      </p:sp>
      <p:sp>
        <p:nvSpPr>
          <p:cNvPr id="25" name="コンテンツ プレースホルダー 2"/>
          <p:cNvSpPr txBox="1">
            <a:spLocks/>
          </p:cNvSpPr>
          <p:nvPr/>
        </p:nvSpPr>
        <p:spPr bwMode="auto">
          <a:xfrm>
            <a:off x="327844" y="2792412"/>
            <a:ext cx="4748212"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宮城県で５つの区</a:t>
            </a:r>
            <a:endParaRPr lang="en-US" altLang="ja-JP" b="1" kern="0" dirty="0">
              <a:latin typeface="メイリオ" pitchFamily="50" charset="-128"/>
              <a:ea typeface="メイリオ" pitchFamily="50" charset="-128"/>
              <a:cs typeface="メイリオ" pitchFamily="50" charset="-128"/>
            </a:endParaRPr>
          </a:p>
        </p:txBody>
      </p:sp>
      <p:sp>
        <p:nvSpPr>
          <p:cNvPr id="26" name="コンテンツ プレースホルダー 2"/>
          <p:cNvSpPr txBox="1">
            <a:spLocks/>
          </p:cNvSpPr>
          <p:nvPr/>
        </p:nvSpPr>
        <p:spPr bwMode="auto">
          <a:xfrm>
            <a:off x="5143500" y="3701557"/>
            <a:ext cx="3606800" cy="1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a:latin typeface="メイリオ" pitchFamily="50" charset="-128"/>
                <a:ea typeface="メイリオ" pitchFamily="50" charset="-128"/>
                <a:cs typeface="メイリオ" pitchFamily="50" charset="-128"/>
              </a:rPr>
              <a:t>定数１２人</a:t>
            </a:r>
            <a:endParaRPr lang="en-US" altLang="ja-JP" b="1" kern="0" dirty="0">
              <a:latin typeface="メイリオ" pitchFamily="50" charset="-128"/>
              <a:ea typeface="メイリオ" pitchFamily="50" charset="-128"/>
              <a:cs typeface="メイリオ" pitchFamily="50" charset="-128"/>
            </a:endParaRPr>
          </a:p>
        </p:txBody>
      </p:sp>
      <p:sp>
        <p:nvSpPr>
          <p:cNvPr id="25609" name="角丸四角形 1"/>
          <p:cNvSpPr>
            <a:spLocks noChangeArrowheads="1"/>
          </p:cNvSpPr>
          <p:nvPr/>
        </p:nvSpPr>
        <p:spPr bwMode="auto">
          <a:xfrm>
            <a:off x="971550" y="2019300"/>
            <a:ext cx="2424113"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小選挙区</a:t>
            </a:r>
          </a:p>
        </p:txBody>
      </p:sp>
      <p:sp>
        <p:nvSpPr>
          <p:cNvPr id="25610" name="角丸四角形 1"/>
          <p:cNvSpPr>
            <a:spLocks noChangeArrowheads="1"/>
          </p:cNvSpPr>
          <p:nvPr/>
        </p:nvSpPr>
        <p:spPr bwMode="auto">
          <a:xfrm>
            <a:off x="5329238" y="195103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1"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2" name="角丸四角形 1"/>
          <p:cNvSpPr>
            <a:spLocks noChangeArrowheads="1"/>
          </p:cNvSpPr>
          <p:nvPr/>
        </p:nvSpPr>
        <p:spPr bwMode="auto">
          <a:xfrm>
            <a:off x="4743450" y="5238750"/>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a:solidFill>
                  <a:srgbClr val="FF0000"/>
                </a:solidFill>
                <a:latin typeface="メイリオ" panose="020B0604030504040204" pitchFamily="50" charset="-128"/>
                <a:ea typeface="メイリオ" panose="020B0604030504040204" pitchFamily="50" charset="-128"/>
              </a:rPr>
              <a:t>政党等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r>
              <a:rPr lang="ja-JP" altLang="en-US"/>
              <a:t>投票に行くには</a:t>
            </a:r>
          </a:p>
        </p:txBody>
      </p:sp>
      <p:sp>
        <p:nvSpPr>
          <p:cNvPr id="62467" name="コンテンツ プレースホルダー 2"/>
          <p:cNvSpPr>
            <a:spLocks noGrp="1"/>
          </p:cNvSpPr>
          <p:nvPr>
            <p:ph idx="1"/>
          </p:nvPr>
        </p:nvSpPr>
        <p:spPr>
          <a:xfrm>
            <a:off x="687388" y="1916113"/>
            <a:ext cx="8061325" cy="2520950"/>
          </a:xfrm>
        </p:spPr>
        <p:txBody>
          <a:bodyPr/>
          <a:lstStyle/>
          <a:p>
            <a:pPr marL="0" indent="0">
              <a:buFont typeface="Wingdings" panose="05000000000000000000" pitchFamily="2" charset="2"/>
              <a:buNone/>
            </a:pPr>
            <a:r>
              <a:rPr lang="ja-JP" altLang="en-US" sz="4400" b="1"/>
              <a:t>せっかく投票所に来たけど，</a:t>
            </a:r>
            <a:endParaRPr lang="en-US" altLang="ja-JP" sz="4400" b="1"/>
          </a:p>
          <a:p>
            <a:pPr marL="0" indent="0">
              <a:buFont typeface="Wingdings" panose="05000000000000000000" pitchFamily="2" charset="2"/>
              <a:buNone/>
            </a:pPr>
            <a:r>
              <a:rPr lang="ja-JP" altLang="en-US" sz="4400" b="1"/>
              <a:t>「投票所入場（整理）券」を</a:t>
            </a:r>
            <a:endParaRPr lang="en-US" altLang="ja-JP" sz="4400" b="1"/>
          </a:p>
          <a:p>
            <a:pPr marL="0" indent="0">
              <a:buFont typeface="Wingdings" panose="05000000000000000000" pitchFamily="2" charset="2"/>
              <a:buNone/>
            </a:pPr>
            <a:r>
              <a:rPr lang="ja-JP" altLang="en-US" sz="4400" b="1"/>
              <a:t>　 忘れてしまった時は・・・　</a:t>
            </a:r>
            <a:r>
              <a:rPr lang="ja-JP" altLang="en-US" b="1">
                <a:solidFill>
                  <a:schemeClr val="tx2"/>
                </a:solidFill>
              </a:rPr>
              <a:t>　　　　　　　</a:t>
            </a:r>
          </a:p>
        </p:txBody>
      </p:sp>
      <p:sp>
        <p:nvSpPr>
          <p:cNvPr id="6" name="角丸四角形 1"/>
          <p:cNvSpPr>
            <a:spLocks noChangeArrowheads="1"/>
          </p:cNvSpPr>
          <p:nvPr/>
        </p:nvSpPr>
        <p:spPr bwMode="auto">
          <a:xfrm>
            <a:off x="971550" y="4589463"/>
            <a:ext cx="7416800" cy="1431925"/>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solidFill>
                  <a:srgbClr val="FF0000"/>
                </a:solidFill>
                <a:latin typeface="Tahoma" panose="020B0604030504040204" pitchFamily="34" charset="0"/>
                <a:ea typeface="ＭＳ Ｐゴシック" panose="020B0600070205080204" pitchFamily="50" charset="-128"/>
              </a:rPr>
              <a:t>⇒　なくても投票できます</a:t>
            </a:r>
            <a:endParaRPr lang="en-US" altLang="ja-JP" sz="4800">
              <a:solidFill>
                <a:srgbClr val="FF0000"/>
              </a:solidFill>
              <a:latin typeface="Tahoma" panose="020B0604030504040204" pitchFamily="34" charset="0"/>
              <a:ea typeface="ＭＳ Ｐゴシック" panose="020B0600070205080204" pitchFamily="50" charset="-128"/>
            </a:endParaRPr>
          </a:p>
          <a:p>
            <a:pPr algn="ctr" eaLnBrk="1" hangingPunct="1">
              <a:buClr>
                <a:schemeClr val="bg1"/>
              </a:buClr>
              <a:buSzPct val="100000"/>
              <a:buFont typeface="Wingdings" panose="05000000000000000000" pitchFamily="2" charset="2"/>
              <a:buNone/>
            </a:pPr>
            <a:r>
              <a:rPr lang="ja-JP" altLang="en-US" sz="2400">
                <a:latin typeface="Tahoma" panose="020B0604030504040204" pitchFamily="34" charset="0"/>
                <a:ea typeface="ＭＳ Ｐゴシック" panose="020B0600070205080204" pitchFamily="50" charset="-128"/>
              </a:rPr>
              <a:t>　　　　</a:t>
            </a:r>
            <a:r>
              <a:rPr lang="ja-JP" altLang="en-US" sz="2400">
                <a:solidFill>
                  <a:srgbClr val="FF0000"/>
                </a:solidFill>
                <a:latin typeface="Tahoma" panose="020B0604030504040204" pitchFamily="34" charset="0"/>
                <a:ea typeface="ＭＳ Ｐゴシック" panose="020B0600070205080204" pitchFamily="50" charset="-128"/>
              </a:rPr>
              <a:t>　（ただし，本人確認が必要な場合あり）</a:t>
            </a:r>
          </a:p>
        </p:txBody>
      </p:sp>
    </p:spTree>
    <p:extLst>
      <p:ext uri="{BB962C8B-B14F-4D97-AF65-F5344CB8AC3E}">
        <p14:creationId xmlns:p14="http://schemas.microsoft.com/office/powerpoint/2010/main" val="3178636463"/>
      </p:ext>
    </p:extLst>
  </p:cSld>
  <p:clrMapOvr>
    <a:masterClrMapping/>
  </p:clrMapOvr>
  <p:transition spd="slow" advTm="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76375" y="896938"/>
            <a:ext cx="7572375" cy="647700"/>
          </a:xfrm>
        </p:spPr>
        <p:txBody>
          <a:bodyPr anchor="ctr"/>
          <a:lstStyle/>
          <a:p>
            <a:pPr eaLnBrk="1" hangingPunct="1"/>
            <a:r>
              <a:rPr lang="ja-JP" altLang="en-US">
                <a:ea typeface="メイリオ" panose="020B0604030504040204" pitchFamily="50" charset="-128"/>
              </a:rPr>
              <a:t>投票方法</a:t>
            </a:r>
            <a:endParaRPr lang="ja-JP" altLang="ja-JP">
              <a:ea typeface="メイリオ" panose="020B0604030504040204" pitchFamily="50" charset="-128"/>
            </a:endParaRPr>
          </a:p>
        </p:txBody>
      </p:sp>
      <p:sp>
        <p:nvSpPr>
          <p:cNvPr id="4" name="角丸四角形 3"/>
          <p:cNvSpPr/>
          <p:nvPr/>
        </p:nvSpPr>
        <p:spPr bwMode="auto">
          <a:xfrm>
            <a:off x="2916238" y="1963738"/>
            <a:ext cx="1368425" cy="574675"/>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endParaRPr lang="ja-JP" altLang="en-US" sz="20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 name="角丸四角形 4"/>
          <p:cNvSpPr/>
          <p:nvPr/>
        </p:nvSpPr>
        <p:spPr bwMode="auto">
          <a:xfrm>
            <a:off x="4500563" y="1971675"/>
            <a:ext cx="1439862" cy="501650"/>
          </a:xfrm>
          <a:prstGeom prst="roundRect">
            <a:avLst>
              <a:gd name="adj" fmla="val 343"/>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②本人確認</a:t>
            </a:r>
          </a:p>
        </p:txBody>
      </p:sp>
      <p:sp>
        <p:nvSpPr>
          <p:cNvPr id="6" name="角丸四角形 5"/>
          <p:cNvSpPr/>
          <p:nvPr/>
        </p:nvSpPr>
        <p:spPr bwMode="auto">
          <a:xfrm>
            <a:off x="6132513" y="1985963"/>
            <a:ext cx="1247775" cy="498475"/>
          </a:xfrm>
          <a:prstGeom prst="roundRect">
            <a:avLst>
              <a:gd name="adj"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①受　付</a:t>
            </a:r>
          </a:p>
        </p:txBody>
      </p:sp>
      <p:sp>
        <p:nvSpPr>
          <p:cNvPr id="7" name="角丸四角形 6"/>
          <p:cNvSpPr/>
          <p:nvPr/>
        </p:nvSpPr>
        <p:spPr bwMode="auto">
          <a:xfrm>
            <a:off x="2500313" y="5026025"/>
            <a:ext cx="1350962" cy="430213"/>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⑤投　票</a:t>
            </a:r>
          </a:p>
        </p:txBody>
      </p:sp>
      <p:sp>
        <p:nvSpPr>
          <p:cNvPr id="8" name="角丸四角形 7"/>
          <p:cNvSpPr/>
          <p:nvPr/>
        </p:nvSpPr>
        <p:spPr bwMode="auto">
          <a:xfrm>
            <a:off x="1274763" y="2836863"/>
            <a:ext cx="1474787" cy="504825"/>
          </a:xfrm>
          <a:prstGeom prst="roundRect">
            <a:avLst>
              <a:gd name="adj" fmla="val 1288"/>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④記　入</a:t>
            </a:r>
          </a:p>
        </p:txBody>
      </p:sp>
      <p:sp>
        <p:nvSpPr>
          <p:cNvPr id="9" name="角丸四角形 8"/>
          <p:cNvSpPr/>
          <p:nvPr/>
        </p:nvSpPr>
        <p:spPr bwMode="auto">
          <a:xfrm>
            <a:off x="2916238" y="1985963"/>
            <a:ext cx="1439862" cy="501650"/>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③交　付</a:t>
            </a:r>
          </a:p>
        </p:txBody>
      </p:sp>
      <p:pic>
        <p:nvPicPr>
          <p:cNvPr id="6452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963738"/>
            <a:ext cx="6613525" cy="4144962"/>
          </a:xfrm>
        </p:spPr>
      </p:pic>
      <p:sp>
        <p:nvSpPr>
          <p:cNvPr id="45066" name="角丸四角形吹き出し 4"/>
          <p:cNvSpPr>
            <a:spLocks noChangeArrowheads="1"/>
          </p:cNvSpPr>
          <p:nvPr/>
        </p:nvSpPr>
        <p:spPr bwMode="auto">
          <a:xfrm>
            <a:off x="6510338" y="1985963"/>
            <a:ext cx="1524000" cy="576262"/>
          </a:xfrm>
          <a:prstGeom prst="wedgeRoundRectCallout">
            <a:avLst>
              <a:gd name="adj1" fmla="val -113673"/>
              <a:gd name="adj2" fmla="val 3424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①受付</a:t>
            </a:r>
          </a:p>
        </p:txBody>
      </p:sp>
      <p:sp>
        <p:nvSpPr>
          <p:cNvPr id="12" name="角丸四角形吹き出し 4"/>
          <p:cNvSpPr>
            <a:spLocks noChangeArrowheads="1"/>
          </p:cNvSpPr>
          <p:nvPr/>
        </p:nvSpPr>
        <p:spPr bwMode="auto">
          <a:xfrm>
            <a:off x="4500563" y="1133475"/>
            <a:ext cx="1936750" cy="576263"/>
          </a:xfrm>
          <a:prstGeom prst="wedgeRoundRectCallout">
            <a:avLst>
              <a:gd name="adj1" fmla="val -61882"/>
              <a:gd name="adj2" fmla="val 112941"/>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②本人確認</a:t>
            </a:r>
          </a:p>
        </p:txBody>
      </p:sp>
      <p:sp>
        <p:nvSpPr>
          <p:cNvPr id="13" name="角丸四角形吹き出し 4"/>
          <p:cNvSpPr>
            <a:spLocks noChangeArrowheads="1"/>
          </p:cNvSpPr>
          <p:nvPr/>
        </p:nvSpPr>
        <p:spPr bwMode="auto">
          <a:xfrm>
            <a:off x="395288" y="1697038"/>
            <a:ext cx="2781300" cy="577850"/>
          </a:xfrm>
          <a:prstGeom prst="wedgeRoundRectCallout">
            <a:avLst>
              <a:gd name="adj1" fmla="val 41963"/>
              <a:gd name="adj2" fmla="val 73810"/>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③投票用紙の交付</a:t>
            </a:r>
          </a:p>
        </p:txBody>
      </p:sp>
      <p:sp>
        <p:nvSpPr>
          <p:cNvPr id="14" name="角丸四角形吹き出し 4"/>
          <p:cNvSpPr>
            <a:spLocks noChangeArrowheads="1"/>
          </p:cNvSpPr>
          <p:nvPr/>
        </p:nvSpPr>
        <p:spPr bwMode="auto">
          <a:xfrm>
            <a:off x="446088" y="2513013"/>
            <a:ext cx="1657350" cy="444500"/>
          </a:xfrm>
          <a:prstGeom prst="wedgeRoundRectCallout">
            <a:avLst>
              <a:gd name="adj1" fmla="val 40795"/>
              <a:gd name="adj2" fmla="val 9663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④記入</a:t>
            </a:r>
          </a:p>
        </p:txBody>
      </p:sp>
      <p:sp>
        <p:nvSpPr>
          <p:cNvPr id="15" name="角丸四角形吹き出し 4"/>
          <p:cNvSpPr>
            <a:spLocks noChangeArrowheads="1"/>
          </p:cNvSpPr>
          <p:nvPr/>
        </p:nvSpPr>
        <p:spPr bwMode="auto">
          <a:xfrm>
            <a:off x="3832225" y="3933825"/>
            <a:ext cx="1611313" cy="576263"/>
          </a:xfrm>
          <a:prstGeom prst="wedgeRoundRectCallout">
            <a:avLst>
              <a:gd name="adj1" fmla="val -49908"/>
              <a:gd name="adj2" fmla="val 81366"/>
              <a:gd name="adj3" fmla="val 16667"/>
            </a:avLst>
          </a:prstGeom>
          <a:solidFill>
            <a:schemeClr val="accent2">
              <a:lumMod val="40000"/>
              <a:lumOff val="60000"/>
            </a:schemeClr>
          </a:solidFill>
          <a:ln w="9525" algn="ctr">
            <a:solidFill>
              <a:schemeClr val="tx2"/>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⑤投票</a:t>
            </a:r>
          </a:p>
        </p:txBody>
      </p:sp>
      <p:sp>
        <p:nvSpPr>
          <p:cNvPr id="64527" name="線吹き出し 2 2"/>
          <p:cNvSpPr>
            <a:spLocks/>
          </p:cNvSpPr>
          <p:nvPr/>
        </p:nvSpPr>
        <p:spPr bwMode="auto">
          <a:xfrm>
            <a:off x="7208838" y="2957513"/>
            <a:ext cx="1582737" cy="433387"/>
          </a:xfrm>
          <a:prstGeom prst="callout2">
            <a:avLst>
              <a:gd name="adj1" fmla="val 18750"/>
              <a:gd name="adj2" fmla="val -8333"/>
              <a:gd name="adj3" fmla="val 18750"/>
              <a:gd name="adj4" fmla="val -16667"/>
              <a:gd name="adj5" fmla="val 213282"/>
              <a:gd name="adj6" fmla="val -21931"/>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投票立会人</a:t>
            </a:r>
          </a:p>
        </p:txBody>
      </p:sp>
      <p:sp>
        <p:nvSpPr>
          <p:cNvPr id="64528" name="線吹き出し 2 17"/>
          <p:cNvSpPr>
            <a:spLocks/>
          </p:cNvSpPr>
          <p:nvPr/>
        </p:nvSpPr>
        <p:spPr bwMode="auto">
          <a:xfrm>
            <a:off x="7370763" y="3917950"/>
            <a:ext cx="1584325" cy="431800"/>
          </a:xfrm>
          <a:prstGeom prst="callout2">
            <a:avLst>
              <a:gd name="adj1" fmla="val 18750"/>
              <a:gd name="adj2" fmla="val -8333"/>
              <a:gd name="adj3" fmla="val 18750"/>
              <a:gd name="adj4" fmla="val -16667"/>
              <a:gd name="adj5" fmla="val 136014"/>
              <a:gd name="adj6" fmla="val -21014"/>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投票管理者</a:t>
            </a:r>
          </a:p>
        </p:txBody>
      </p:sp>
    </p:spTree>
  </p:cSld>
  <p:clrMapOvr>
    <a:masterClrMapping/>
  </p:clrMapOvr>
  <p:transition spd="slow" advTm="10946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908720"/>
            <a:ext cx="3360444"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タイトル 1"/>
          <p:cNvSpPr>
            <a:spLocks noGrp="1"/>
          </p:cNvSpPr>
          <p:nvPr>
            <p:ph type="title"/>
          </p:nvPr>
        </p:nvSpPr>
        <p:spPr>
          <a:xfrm>
            <a:off x="1371600" y="762000"/>
            <a:ext cx="3200400" cy="838200"/>
          </a:xfrm>
        </p:spPr>
        <p:txBody>
          <a:bodyPr/>
          <a:lstStyle/>
          <a:p>
            <a:pPr eaLnBrk="1" hangingPunct="1"/>
            <a:r>
              <a:rPr lang="ja-JP" altLang="en-US"/>
              <a:t>投票用紙</a:t>
            </a:r>
          </a:p>
        </p:txBody>
      </p:sp>
      <p:sp>
        <p:nvSpPr>
          <p:cNvPr id="7" name="角丸四角形 6"/>
          <p:cNvSpPr/>
          <p:nvPr/>
        </p:nvSpPr>
        <p:spPr bwMode="auto">
          <a:xfrm>
            <a:off x="4605338" y="1758950"/>
            <a:ext cx="1008062" cy="3038202"/>
          </a:xfrm>
          <a:prstGeom prst="roundRect">
            <a:avLst>
              <a:gd name="adj" fmla="val 0"/>
            </a:avLst>
          </a:prstGeom>
          <a:noFill/>
          <a:ln w="1905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anchor="ctr"/>
          <a:lstStyle/>
          <a:p>
            <a:pPr algn="ctr" eaLnBrk="1" hangingPunct="1">
              <a:spcBef>
                <a:spcPct val="20000"/>
              </a:spcBef>
              <a:buClr>
                <a:schemeClr val="bg1"/>
              </a:buClr>
              <a:buSzPct val="100000"/>
              <a:buFont typeface="Wingdings" panose="05000000000000000000" pitchFamily="2" charset="2"/>
              <a:buNone/>
              <a:defRPr/>
            </a:pPr>
            <a:r>
              <a:rPr lang="ja-JP" altLang="en-US" sz="2000" b="1" dirty="0">
                <a:solidFill>
                  <a:srgbClr val="FF0000"/>
                </a:solidFill>
                <a:latin typeface="ＤＦ平成ゴシック体W5" pitchFamily="49" charset="-128"/>
                <a:ea typeface="ＤＦ平成ゴシック体W5" pitchFamily="49" charset="-128"/>
              </a:rPr>
              <a:t>投票したい人の名前等</a:t>
            </a:r>
          </a:p>
        </p:txBody>
      </p:sp>
    </p:spTree>
    <p:custDataLst>
      <p:tags r:id="rId1"/>
    </p:custDataLst>
    <p:extLst>
      <p:ext uri="{BB962C8B-B14F-4D97-AF65-F5344CB8AC3E}">
        <p14:creationId xmlns:p14="http://schemas.microsoft.com/office/powerpoint/2010/main" val="965592875"/>
      </p:ext>
    </p:extLst>
  </p:cSld>
  <p:clrMapOvr>
    <a:masterClrMapping/>
  </p:clrMapOvr>
  <p:transition spd="slow" advTm="41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0825" y="4051300"/>
            <a:ext cx="4176713" cy="2049463"/>
          </a:xfrm>
          <a:prstGeom prst="rect">
            <a:avLst/>
          </a:prstGeom>
          <a:solidFill>
            <a:srgbClr val="FF99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r>
              <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611" name="正方形/長方形 26"/>
          <p:cNvSpPr>
            <a:spLocks noChangeArrowheads="1"/>
          </p:cNvSpPr>
          <p:nvPr/>
        </p:nvSpPr>
        <p:spPr bwMode="auto">
          <a:xfrm>
            <a:off x="3089275" y="4516438"/>
            <a:ext cx="1150938" cy="1435100"/>
          </a:xfrm>
          <a:prstGeom prst="rect">
            <a:avLst/>
          </a:prstGeom>
          <a:solidFill>
            <a:schemeClr val="bg1"/>
          </a:solidFill>
          <a:ln w="95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7" name="正方形/長方形 6"/>
          <p:cNvSpPr/>
          <p:nvPr/>
        </p:nvSpPr>
        <p:spPr bwMode="gray">
          <a:xfrm>
            <a:off x="4716463" y="4051300"/>
            <a:ext cx="4176712" cy="2049463"/>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9"/>
          <p:cNvSpPr>
            <a:spLocks noChangeArrowheads="1"/>
          </p:cNvSpPr>
          <p:nvPr/>
        </p:nvSpPr>
        <p:spPr bwMode="auto">
          <a:xfrm>
            <a:off x="7493000" y="4392613"/>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dirty="0"/>
              <a:t>無効投票の例</a:t>
            </a:r>
            <a:endParaRPr lang="ja-JP" altLang="en-US" dirty="0">
              <a:solidFill>
                <a:schemeClr val="accent6"/>
              </a:solidFill>
            </a:endParaRPr>
          </a:p>
        </p:txBody>
      </p:sp>
      <p:sp>
        <p:nvSpPr>
          <p:cNvPr id="5" name="正方形/長方形 4"/>
          <p:cNvSpPr/>
          <p:nvPr/>
        </p:nvSpPr>
        <p:spPr bwMode="gray">
          <a:xfrm>
            <a:off x="250825" y="1884363"/>
            <a:ext cx="4176713" cy="2049462"/>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4716463" y="1884363"/>
            <a:ext cx="4176712" cy="2049462"/>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auto">
          <a:xfrm>
            <a:off x="611188" y="2141538"/>
            <a:ext cx="27479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投票所で</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渡された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用紙以外に</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pic>
        <p:nvPicPr>
          <p:cNvPr id="6861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33650"/>
            <a:ext cx="1155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bwMode="auto">
          <a:xfrm>
            <a:off x="5222875" y="2141538"/>
            <a:ext cx="259238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２人以上の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名前を書いた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もの</a:t>
            </a:r>
          </a:p>
        </p:txBody>
      </p:sp>
      <p:sp>
        <p:nvSpPr>
          <p:cNvPr id="12" name="正方形/長方形 9"/>
          <p:cNvSpPr>
            <a:spLocks noChangeArrowheads="1"/>
          </p:cNvSpPr>
          <p:nvPr/>
        </p:nvSpPr>
        <p:spPr bwMode="auto">
          <a:xfrm>
            <a:off x="7523163" y="2359025"/>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13" name="乗算記号 12"/>
          <p:cNvSpPr/>
          <p:nvPr/>
        </p:nvSpPr>
        <p:spPr bwMode="auto">
          <a:xfrm>
            <a:off x="3135313" y="2047875"/>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4" name="乗算記号 13"/>
          <p:cNvSpPr/>
          <p:nvPr/>
        </p:nvSpPr>
        <p:spPr bwMode="auto">
          <a:xfrm>
            <a:off x="7673975" y="1830388"/>
            <a:ext cx="788988" cy="763587"/>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5" name="テキスト ボックス 14"/>
          <p:cNvSpPr txBox="1"/>
          <p:nvPr/>
        </p:nvSpPr>
        <p:spPr bwMode="auto">
          <a:xfrm>
            <a:off x="684213" y="4302125"/>
            <a:ext cx="25923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候補者氏名の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他にそれ以外</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のことを</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sp>
        <p:nvSpPr>
          <p:cNvPr id="16" name="テキスト ボックス 15"/>
          <p:cNvSpPr txBox="1"/>
          <p:nvPr/>
        </p:nvSpPr>
        <p:spPr bwMode="auto">
          <a:xfrm>
            <a:off x="3084513" y="4679950"/>
            <a:ext cx="7937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宮城太郎</a:t>
            </a:r>
            <a:endParaRPr kumimoji="0" lang="en-US" altLang="ja-JP" sz="18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　頑張れ！</a:t>
            </a:r>
            <a:endParaRPr kumimoji="0" lang="en-US" altLang="ja-JP" sz="1800" b="1" kern="0" dirty="0">
              <a:solidFill>
                <a:sysClr val="windowText" lastClr="000000"/>
              </a:solidFill>
              <a:ea typeface="ＭＳ Ｐゴシック" charset="-128"/>
            </a:endParaRPr>
          </a:p>
        </p:txBody>
      </p:sp>
      <p:sp>
        <p:nvSpPr>
          <p:cNvPr id="17" name="乗算記号 16"/>
          <p:cNvSpPr/>
          <p:nvPr/>
        </p:nvSpPr>
        <p:spPr bwMode="auto">
          <a:xfrm>
            <a:off x="3240088" y="3987800"/>
            <a:ext cx="788987" cy="763588"/>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8" name="テキスト ボックス 17"/>
          <p:cNvSpPr txBox="1"/>
          <p:nvPr/>
        </p:nvSpPr>
        <p:spPr bwMode="auto">
          <a:xfrm>
            <a:off x="5222875" y="4302125"/>
            <a:ext cx="25923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白紙，</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いたずら書き，何を書いたか</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分からないもの</a:t>
            </a:r>
            <a:endParaRPr lang="en-US" altLang="ja-JP" kern="0" dirty="0">
              <a:latin typeface="HG丸ｺﾞｼｯｸM-PRO" panose="020F0600000000000000" pitchFamily="50" charset="-128"/>
              <a:ea typeface="HG丸ｺﾞｼｯｸM-PRO" panose="020F0600000000000000" pitchFamily="50" charset="-128"/>
            </a:endParaRPr>
          </a:p>
        </p:txBody>
      </p:sp>
      <p:sp>
        <p:nvSpPr>
          <p:cNvPr id="19" name="乗算記号 18"/>
          <p:cNvSpPr/>
          <p:nvPr/>
        </p:nvSpPr>
        <p:spPr bwMode="auto">
          <a:xfrm>
            <a:off x="7675563" y="3871913"/>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grpSp>
        <p:nvGrpSpPr>
          <p:cNvPr id="68628" name="グループ化 50"/>
          <p:cNvGrpSpPr>
            <a:grpSpLocks/>
          </p:cNvGrpSpPr>
          <p:nvPr/>
        </p:nvGrpSpPr>
        <p:grpSpPr bwMode="auto">
          <a:xfrm>
            <a:off x="7599363" y="4370388"/>
            <a:ext cx="781050" cy="1074737"/>
            <a:chOff x="8129872" y="4030114"/>
            <a:chExt cx="780652" cy="1075236"/>
          </a:xfrm>
        </p:grpSpPr>
        <p:sp>
          <p:nvSpPr>
            <p:cNvPr id="21" name="テキスト ボックス 20"/>
            <p:cNvSpPr txBox="1"/>
            <p:nvPr/>
          </p:nvSpPr>
          <p:spPr bwMode="auto">
            <a:xfrm>
              <a:off x="8129872" y="4436703"/>
              <a:ext cx="760025" cy="66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　　も へ</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p:txBody>
        </p:sp>
        <p:cxnSp>
          <p:nvCxnSpPr>
            <p:cNvPr id="68637" name="直線コネクタ 43"/>
            <p:cNvCxnSpPr>
              <a:cxnSpLocks noChangeShapeType="1"/>
            </p:cNvCxnSpPr>
            <p:nvPr/>
          </p:nvCxnSpPr>
          <p:spPr bwMode="auto">
            <a:xfrm>
              <a:off x="8737971" y="453576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8638" name="直線コネクタ 48"/>
            <p:cNvCxnSpPr>
              <a:cxnSpLocks noChangeShapeType="1"/>
            </p:cNvCxnSpPr>
            <p:nvPr/>
          </p:nvCxnSpPr>
          <p:spPr bwMode="auto">
            <a:xfrm>
              <a:off x="8820472" y="450332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4" name="円弧 23"/>
            <p:cNvSpPr/>
            <p:nvPr/>
          </p:nvSpPr>
          <p:spPr bwMode="auto">
            <a:xfrm rot="10800000">
              <a:off x="8156845" y="4030114"/>
              <a:ext cx="753679" cy="1011707"/>
            </a:xfrm>
            <a:prstGeom prst="arc">
              <a:avLst>
                <a:gd name="adj1" fmla="val 14004901"/>
                <a:gd name="adj2" fmla="val 0"/>
              </a:avLst>
            </a:prstGeom>
            <a:noFill/>
            <a:ln w="9525" cap="flat" cmpd="sng" algn="ctr">
              <a:solidFill>
                <a:sysClr val="windowText" lastClr="000000"/>
              </a:solidFill>
              <a:prstDash val="solid"/>
              <a:round/>
              <a:headEnd type="none" w="med" len="med"/>
              <a:tailEnd type="none" w="med" len="med"/>
            </a:ln>
            <a:effectLst/>
          </p:spPr>
          <p:txBody>
            <a:bodyPr/>
            <a:lstStyle/>
            <a:p>
              <a:pPr eaLnBrk="1" fontAlgn="auto" hangingPunct="1">
                <a:spcBef>
                  <a:spcPts val="0"/>
                </a:spcBef>
                <a:spcAft>
                  <a:spcPts val="0"/>
                </a:spcAft>
                <a:buFont typeface="Wingdings" panose="05000000000000000000" pitchFamily="2" charset="2"/>
                <a:buNone/>
                <a:defRPr/>
              </a:pPr>
              <a:endParaRPr kumimoji="0" lang="ja-JP" altLang="en-US" sz="1800" kern="0">
                <a:solidFill>
                  <a:sysClr val="windowText" lastClr="000000"/>
                </a:solidFill>
              </a:endParaRPr>
            </a:p>
          </p:txBody>
        </p:sp>
      </p:grpSp>
      <p:sp>
        <p:nvSpPr>
          <p:cNvPr id="68629" name="フリーフォーム 18"/>
          <p:cNvSpPr>
            <a:spLocks/>
          </p:cNvSpPr>
          <p:nvPr/>
        </p:nvSpPr>
        <p:spPr bwMode="auto">
          <a:xfrm flipH="1">
            <a:off x="8416925" y="2541588"/>
            <a:ext cx="46038"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0" name="フリーフォーム 21"/>
          <p:cNvSpPr>
            <a:spLocks/>
          </p:cNvSpPr>
          <p:nvPr/>
        </p:nvSpPr>
        <p:spPr bwMode="auto">
          <a:xfrm flipH="1">
            <a:off x="8556625" y="2516188"/>
            <a:ext cx="46038"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テキスト ボックス 26"/>
          <p:cNvSpPr txBox="1"/>
          <p:nvPr/>
        </p:nvSpPr>
        <p:spPr bwMode="auto">
          <a:xfrm>
            <a:off x="7518400" y="2522538"/>
            <a:ext cx="793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宮城太郎</a:t>
            </a:r>
            <a:endParaRPr lang="en-US" altLang="ja-JP" sz="1800" b="1" kern="0" dirty="0">
              <a:ea typeface="ＭＳ Ｐゴシック" charset="-128"/>
            </a:endParaRPr>
          </a:p>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仙台花子</a:t>
            </a:r>
          </a:p>
        </p:txBody>
      </p:sp>
      <p:sp>
        <p:nvSpPr>
          <p:cNvPr id="68632" name="フリーフォーム 39"/>
          <p:cNvSpPr>
            <a:spLocks/>
          </p:cNvSpPr>
          <p:nvPr/>
        </p:nvSpPr>
        <p:spPr bwMode="auto">
          <a:xfrm flipH="1">
            <a:off x="8418513" y="4583113"/>
            <a:ext cx="46037"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3" name="フリーフォーム 40"/>
          <p:cNvSpPr>
            <a:spLocks/>
          </p:cNvSpPr>
          <p:nvPr/>
        </p:nvSpPr>
        <p:spPr bwMode="auto">
          <a:xfrm flipH="1">
            <a:off x="8558213" y="4559300"/>
            <a:ext cx="46037" cy="985838"/>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4" name="フリーフォーム 28"/>
          <p:cNvSpPr>
            <a:spLocks/>
          </p:cNvSpPr>
          <p:nvPr/>
        </p:nvSpPr>
        <p:spPr bwMode="auto">
          <a:xfrm flipH="1">
            <a:off x="3856038" y="4741863"/>
            <a:ext cx="44450"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5" name="フリーフォーム 29"/>
          <p:cNvSpPr>
            <a:spLocks/>
          </p:cNvSpPr>
          <p:nvPr/>
        </p:nvSpPr>
        <p:spPr bwMode="auto">
          <a:xfrm flipH="1">
            <a:off x="3995738" y="4716463"/>
            <a:ext cx="44450"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cSld>
  <p:clrMapOvr>
    <a:masterClrMapping/>
  </p:clrMapOvr>
  <p:transition spd="slow" advTm="9141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模擬投票</a:t>
            </a:r>
            <a:endParaRPr lang="ja-JP" altLang="ja-JP">
              <a:ea typeface="メイリオ" panose="020B0604030504040204" pitchFamily="50" charset="-128"/>
            </a:endParaRPr>
          </a:p>
        </p:txBody>
      </p:sp>
      <p:sp>
        <p:nvSpPr>
          <p:cNvPr id="70659" name="テキスト ボックス 2"/>
          <p:cNvSpPr txBox="1">
            <a:spLocks noChangeArrowheads="1"/>
          </p:cNvSpPr>
          <p:nvPr/>
        </p:nvSpPr>
        <p:spPr bwMode="auto">
          <a:xfrm>
            <a:off x="539750" y="1989138"/>
            <a:ext cx="80645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latin typeface="ＭＳ Ｐゴシック" panose="020B0600070205080204" pitchFamily="50" charset="-128"/>
                <a:ea typeface="メイリオ" panose="020B0604030504040204" pitchFamily="50" charset="-128"/>
              </a:rPr>
              <a:t>これから</a:t>
            </a:r>
            <a:r>
              <a:rPr lang="ja-JP" altLang="en-US" sz="5400" b="1">
                <a:solidFill>
                  <a:srgbClr val="008000"/>
                </a:solidFill>
                <a:latin typeface="ＭＳ Ｐゴシック" panose="020B0600070205080204" pitchFamily="50" charset="-128"/>
                <a:ea typeface="メイリオ" panose="020B0604030504040204" pitchFamily="50" charset="-128"/>
              </a:rPr>
              <a:t>「宮城県知事」</a:t>
            </a:r>
            <a:r>
              <a:rPr lang="ja-JP" altLang="en-US" sz="3600" b="1">
                <a:latin typeface="ＭＳ Ｐゴシック" panose="020B0600070205080204" pitchFamily="50" charset="-128"/>
                <a:ea typeface="メイリオ" panose="020B0604030504040204" pitchFamily="50" charset="-128"/>
              </a:rPr>
              <a:t>の</a:t>
            </a:r>
          </a:p>
          <a:p>
            <a:pPr eaLnBrk="1" hangingPunct="1">
              <a:buClr>
                <a:schemeClr val="bg1"/>
              </a:buClr>
              <a:buSzPct val="100000"/>
              <a:buFont typeface="Wingdings" panose="05000000000000000000" pitchFamily="2" charset="2"/>
              <a:buNone/>
            </a:pPr>
            <a:r>
              <a:rPr lang="ja-JP" altLang="en-US" sz="3600" b="1">
                <a:latin typeface="ＭＳ Ｐゴシック" panose="020B0600070205080204" pitchFamily="50" charset="-128"/>
                <a:ea typeface="メイリオ" panose="020B0604030504040204" pitchFamily="50" charset="-128"/>
              </a:rPr>
              <a:t>模擬投票を行います。</a:t>
            </a:r>
          </a:p>
          <a:p>
            <a:pPr eaLnBrk="1" hangingPunct="1">
              <a:buClr>
                <a:schemeClr val="bg1"/>
              </a:buClr>
              <a:buSzPct val="100000"/>
              <a:buFont typeface="Wingdings" panose="05000000000000000000" pitchFamily="2" charset="2"/>
              <a:buNone/>
            </a:pPr>
            <a:endParaRPr lang="en-US" altLang="ja-JP" sz="3600" b="1">
              <a:latin typeface="ＭＳ Ｐゴシック" panose="020B060007020508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候補者①</a:t>
            </a:r>
            <a:endParaRPr lang="ja-JP" altLang="ja-JP">
              <a:ea typeface="メイリオ" panose="020B0604030504040204" pitchFamily="50" charset="-128"/>
            </a:endParaRPr>
          </a:p>
        </p:txBody>
      </p:sp>
      <p:graphicFrame>
        <p:nvGraphicFramePr>
          <p:cNvPr id="72707" name="オブジェクト 9"/>
          <p:cNvGraphicFramePr>
            <a:graphicFrameLocks noChangeAspect="1"/>
          </p:cNvGraphicFramePr>
          <p:nvPr/>
        </p:nvGraphicFramePr>
        <p:xfrm>
          <a:off x="827088" y="1790700"/>
          <a:ext cx="7777162" cy="4086225"/>
        </p:xfrm>
        <a:graphic>
          <a:graphicData uri="http://schemas.openxmlformats.org/presentationml/2006/ole">
            <mc:AlternateContent xmlns:mc="http://schemas.openxmlformats.org/markup-compatibility/2006">
              <mc:Choice xmlns:v="urn:schemas-microsoft-com:vml" Requires="v">
                <p:oleObj spid="_x0000_s1066" name="ワークシート" r:id="rId4" imgW="7391392" imgH="2695689" progId="Excel.Sheet.12">
                  <p:embed/>
                </p:oleObj>
              </mc:Choice>
              <mc:Fallback>
                <p:oleObj name="ワークシート" r:id="rId4" imgW="7391392" imgH="2695689" progId="Excel.Sheet.12">
                  <p:embed/>
                  <p:pic>
                    <p:nvPicPr>
                      <p:cNvPr id="0" name="オブジェクト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90700"/>
                        <a:ext cx="77771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候補者②</a:t>
            </a:r>
            <a:endParaRPr lang="ja-JP" altLang="ja-JP">
              <a:ea typeface="メイリオ" panose="020B0604030504040204" pitchFamily="50" charset="-128"/>
            </a:endParaRPr>
          </a:p>
        </p:txBody>
      </p:sp>
      <p:pic>
        <p:nvPicPr>
          <p:cNvPr id="7475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72477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候補者③</a:t>
            </a:r>
            <a:endParaRPr lang="ja-JP" altLang="ja-JP">
              <a:ea typeface="メイリオ" panose="020B0604030504040204" pitchFamily="50" charset="-128"/>
            </a:endParaRPr>
          </a:p>
        </p:txBody>
      </p:sp>
      <p:graphicFrame>
        <p:nvGraphicFramePr>
          <p:cNvPr id="76803" name="オブジェクト 2"/>
          <p:cNvGraphicFramePr>
            <a:graphicFrameLocks noChangeAspect="1"/>
          </p:cNvGraphicFramePr>
          <p:nvPr/>
        </p:nvGraphicFramePr>
        <p:xfrm>
          <a:off x="827088" y="1800225"/>
          <a:ext cx="7777162" cy="4149725"/>
        </p:xfrm>
        <a:graphic>
          <a:graphicData uri="http://schemas.openxmlformats.org/presentationml/2006/ole">
            <mc:AlternateContent xmlns:mc="http://schemas.openxmlformats.org/markup-compatibility/2006">
              <mc:Choice xmlns:v="urn:schemas-microsoft-com:vml" Requires="v">
                <p:oleObj spid="_x0000_s2090" name="ワークシート" r:id="rId4" imgW="7391392" imgH="2695689" progId="Excel.Sheet.12">
                  <p:embed/>
                </p:oleObj>
              </mc:Choice>
              <mc:Fallback>
                <p:oleObj name="ワークシート" r:id="rId4" imgW="7391392" imgH="2695689"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800225"/>
                        <a:ext cx="77771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候補者④</a:t>
            </a:r>
            <a:endParaRPr lang="ja-JP" altLang="ja-JP">
              <a:ea typeface="メイリオ" panose="020B0604030504040204" pitchFamily="50" charset="-128"/>
            </a:endParaRPr>
          </a:p>
        </p:txBody>
      </p:sp>
      <p:graphicFrame>
        <p:nvGraphicFramePr>
          <p:cNvPr id="88067" name="オブジェクト 2"/>
          <p:cNvGraphicFramePr>
            <a:graphicFrameLocks noChangeAspect="1"/>
          </p:cNvGraphicFramePr>
          <p:nvPr/>
        </p:nvGraphicFramePr>
        <p:xfrm>
          <a:off x="788988" y="1773238"/>
          <a:ext cx="7886700" cy="4052887"/>
        </p:xfrm>
        <a:graphic>
          <a:graphicData uri="http://schemas.openxmlformats.org/presentationml/2006/ole">
            <mc:AlternateContent xmlns:mc="http://schemas.openxmlformats.org/markup-compatibility/2006">
              <mc:Choice xmlns:v="urn:schemas-microsoft-com:vml" Requires="v">
                <p:oleObj spid="_x0000_s3114" name="ワークシート" r:id="rId4" imgW="7391392" imgH="2476610" progId="Excel.Sheet.12">
                  <p:embed/>
                </p:oleObj>
              </mc:Choice>
              <mc:Fallback>
                <p:oleObj name="ワークシート" r:id="rId4" imgW="7391392" imgH="2476610" progId="Excel.Sheet.12">
                  <p:embed/>
                  <p:pic>
                    <p:nvPicPr>
                      <p:cNvPr id="88067" name="オブジェクト 2"/>
                      <p:cNvPicPr>
                        <a:picLocks noChangeAspect="1" noChangeArrowheads="1"/>
                      </p:cNvPicPr>
                      <p:nvPr/>
                    </p:nvPicPr>
                    <p:blipFill>
                      <a:blip r:embed="rId5"/>
                      <a:srcRect/>
                      <a:stretch>
                        <a:fillRect/>
                      </a:stretch>
                    </p:blipFill>
                    <p:spPr bwMode="auto">
                      <a:xfrm>
                        <a:off x="788988" y="1773238"/>
                        <a:ext cx="78867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1631248"/>
      </p:ext>
    </p:extLst>
  </p:cSld>
  <p:clrMapOvr>
    <a:masterClrMapping/>
  </p:clrMapOvr>
  <p:transition spd="slow" advTm="2058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11049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1311275" y="836613"/>
            <a:ext cx="7572375" cy="838200"/>
          </a:xfrm>
        </p:spPr>
        <p:txBody>
          <a:bodyPr/>
          <a:lstStyle/>
          <a:p>
            <a:r>
              <a:rPr lang="ja-JP" altLang="en-US" sz="4000"/>
              <a:t>参議院議員通常選挙（宮城県）</a:t>
            </a:r>
          </a:p>
        </p:txBody>
      </p:sp>
      <p:sp>
        <p:nvSpPr>
          <p:cNvPr id="18" name="フリーフォーム 17"/>
          <p:cNvSpPr/>
          <p:nvPr/>
        </p:nvSpPr>
        <p:spPr bwMode="auto">
          <a:xfrm>
            <a:off x="900113" y="2500313"/>
            <a:ext cx="3436937" cy="3532187"/>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21" name="コンテンツ プレースホルダー 2"/>
          <p:cNvSpPr txBox="1">
            <a:spLocks/>
          </p:cNvSpPr>
          <p:nvPr/>
        </p:nvSpPr>
        <p:spPr bwMode="auto">
          <a:xfrm>
            <a:off x="395288" y="3592513"/>
            <a:ext cx="42481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定数</a:t>
            </a:r>
            <a:r>
              <a:rPr lang="ja-JP" altLang="en-US" sz="2800" b="1" kern="0" dirty="0">
                <a:solidFill>
                  <a:srgbClr val="FF0000"/>
                </a:solidFill>
                <a:latin typeface="メイリオ" pitchFamily="50" charset="-128"/>
                <a:ea typeface="メイリオ" pitchFamily="50" charset="-128"/>
                <a:cs typeface="メイリオ" pitchFamily="50" charset="-128"/>
              </a:rPr>
              <a:t>２</a:t>
            </a:r>
            <a:r>
              <a:rPr lang="ja-JP" altLang="en-US" sz="2800" b="1" kern="0" dirty="0">
                <a:latin typeface="メイリオ" pitchFamily="50" charset="-128"/>
                <a:ea typeface="メイリオ" pitchFamily="50" charset="-128"/>
                <a:cs typeface="メイリオ" pitchFamily="50" charset="-128"/>
              </a:rPr>
              <a:t>人</a:t>
            </a:r>
          </a:p>
          <a:p>
            <a:pPr>
              <a:buFont typeface="Wingdings" pitchFamily="2" charset="2"/>
              <a:buChar char="p"/>
              <a:defRPr/>
            </a:pPr>
            <a:endParaRPr lang="en-US" altLang="ja-JP" sz="1050" b="1" kern="0" dirty="0">
              <a:latin typeface="メイリオ" pitchFamily="50" charset="-128"/>
              <a:ea typeface="メイリオ" pitchFamily="50" charset="-128"/>
              <a:cs typeface="メイリオ" pitchFamily="50" charset="-128"/>
            </a:endParaRPr>
          </a:p>
          <a:p>
            <a:pPr marL="0" indent="0">
              <a:buFont typeface="Wingdings" pitchFamily="2" charset="2"/>
              <a:buNone/>
              <a:defRPr/>
            </a:pPr>
            <a:r>
              <a:rPr lang="ja-JP" altLang="en-US" sz="2000" b="1" kern="0" dirty="0">
                <a:latin typeface="メイリオ" pitchFamily="50" charset="-128"/>
                <a:ea typeface="メイリオ" pitchFamily="50" charset="-128"/>
                <a:cs typeface="メイリオ" pitchFamily="50" charset="-128"/>
              </a:rPr>
              <a:t>（ただし３年ごと半数ずつ選挙）</a:t>
            </a:r>
            <a:endParaRPr lang="en-US" altLang="ja-JP" sz="2000" b="1" kern="0" dirty="0">
              <a:latin typeface="メイリオ" pitchFamily="50" charset="-128"/>
              <a:ea typeface="メイリオ" pitchFamily="50" charset="-128"/>
              <a:cs typeface="メイリオ" pitchFamily="50" charset="-128"/>
            </a:endParaRPr>
          </a:p>
          <a:p>
            <a:pPr marL="0" indent="0">
              <a:buFont typeface="Wingdings" pitchFamily="2" charset="2"/>
              <a:buNone/>
              <a:defRPr/>
            </a:pPr>
            <a:endParaRPr lang="en-US" altLang="ja-JP" sz="2800" b="1" kern="0" dirty="0">
              <a:latin typeface="メイリオ" pitchFamily="50" charset="-128"/>
              <a:ea typeface="メイリオ" pitchFamily="50" charset="-128"/>
              <a:cs typeface="メイリオ" pitchFamily="50" charset="-128"/>
            </a:endParaRPr>
          </a:p>
        </p:txBody>
      </p:sp>
      <p:grpSp>
        <p:nvGrpSpPr>
          <p:cNvPr id="27653" name="グループ化 11"/>
          <p:cNvGrpSpPr>
            <a:grpSpLocks/>
          </p:cNvGrpSpPr>
          <p:nvPr/>
        </p:nvGrpSpPr>
        <p:grpSpPr bwMode="auto">
          <a:xfrm>
            <a:off x="4819650" y="2349500"/>
            <a:ext cx="3487738" cy="3586163"/>
            <a:chOff x="4820421" y="1897811"/>
            <a:chExt cx="3486817" cy="4037861"/>
          </a:xfrm>
        </p:grpSpPr>
        <p:sp>
          <p:nvSpPr>
            <p:cNvPr id="27661" name="フリーフォーム 3"/>
            <p:cNvSpPr>
              <a:spLocks/>
            </p:cNvSpPr>
            <p:nvPr/>
          </p:nvSpPr>
          <p:spPr bwMode="auto">
            <a:xfrm>
              <a:off x="7021902" y="1897811"/>
              <a:ext cx="1285336" cy="1233578"/>
            </a:xfrm>
            <a:custGeom>
              <a:avLst/>
              <a:gdLst>
                <a:gd name="T0" fmla="*/ 491706 w 1285336"/>
                <a:gd name="T1" fmla="*/ 0 h 1233578"/>
                <a:gd name="T2" fmla="*/ 431321 w 1285336"/>
                <a:gd name="T3" fmla="*/ 86264 h 1233578"/>
                <a:gd name="T4" fmla="*/ 465826 w 1285336"/>
                <a:gd name="T5" fmla="*/ 284672 h 1233578"/>
                <a:gd name="T6" fmla="*/ 431321 w 1285336"/>
                <a:gd name="T7" fmla="*/ 474453 h 1233578"/>
                <a:gd name="T8" fmla="*/ 353683 w 1285336"/>
                <a:gd name="T9" fmla="*/ 526212 h 1233578"/>
                <a:gd name="T10" fmla="*/ 396815 w 1285336"/>
                <a:gd name="T11" fmla="*/ 690114 h 1233578"/>
                <a:gd name="T12" fmla="*/ 336430 w 1285336"/>
                <a:gd name="T13" fmla="*/ 741872 h 1233578"/>
                <a:gd name="T14" fmla="*/ 293298 w 1285336"/>
                <a:gd name="T15" fmla="*/ 698740 h 1233578"/>
                <a:gd name="T16" fmla="*/ 250166 w 1285336"/>
                <a:gd name="T17" fmla="*/ 698740 h 1233578"/>
                <a:gd name="T18" fmla="*/ 155275 w 1285336"/>
                <a:gd name="T19" fmla="*/ 646981 h 1233578"/>
                <a:gd name="T20" fmla="*/ 172528 w 1285336"/>
                <a:gd name="T21" fmla="*/ 802257 h 1233578"/>
                <a:gd name="T22" fmla="*/ 94890 w 1285336"/>
                <a:gd name="T23" fmla="*/ 854015 h 1233578"/>
                <a:gd name="T24" fmla="*/ 25879 w 1285336"/>
                <a:gd name="T25" fmla="*/ 862642 h 1233578"/>
                <a:gd name="T26" fmla="*/ 25879 w 1285336"/>
                <a:gd name="T27" fmla="*/ 923027 h 1233578"/>
                <a:gd name="T28" fmla="*/ 0 w 1285336"/>
                <a:gd name="T29" fmla="*/ 1009291 h 1233578"/>
                <a:gd name="T30" fmla="*/ 77638 w 1285336"/>
                <a:gd name="T31" fmla="*/ 1086929 h 1233578"/>
                <a:gd name="T32" fmla="*/ 69011 w 1285336"/>
                <a:gd name="T33" fmla="*/ 1207698 h 1233578"/>
                <a:gd name="T34" fmla="*/ 69011 w 1285336"/>
                <a:gd name="T35" fmla="*/ 1207698 h 1233578"/>
                <a:gd name="T36" fmla="*/ 155275 w 1285336"/>
                <a:gd name="T37" fmla="*/ 1233578 h 1233578"/>
                <a:gd name="T38" fmla="*/ 198407 w 1285336"/>
                <a:gd name="T39" fmla="*/ 1112808 h 1233578"/>
                <a:gd name="T40" fmla="*/ 250166 w 1285336"/>
                <a:gd name="T41" fmla="*/ 1112808 h 1233578"/>
                <a:gd name="T42" fmla="*/ 301924 w 1285336"/>
                <a:gd name="T43" fmla="*/ 1121434 h 1233578"/>
                <a:gd name="T44" fmla="*/ 301924 w 1285336"/>
                <a:gd name="T45" fmla="*/ 1061049 h 1233578"/>
                <a:gd name="T46" fmla="*/ 207034 w 1285336"/>
                <a:gd name="T47" fmla="*/ 1026544 h 1233578"/>
                <a:gd name="T48" fmla="*/ 155275 w 1285336"/>
                <a:gd name="T49" fmla="*/ 1009291 h 1233578"/>
                <a:gd name="T50" fmla="*/ 138023 w 1285336"/>
                <a:gd name="T51" fmla="*/ 923027 h 1233578"/>
                <a:gd name="T52" fmla="*/ 172528 w 1285336"/>
                <a:gd name="T53" fmla="*/ 879895 h 1233578"/>
                <a:gd name="T54" fmla="*/ 224287 w 1285336"/>
                <a:gd name="T55" fmla="*/ 879895 h 1233578"/>
                <a:gd name="T56" fmla="*/ 276045 w 1285336"/>
                <a:gd name="T57" fmla="*/ 966159 h 1233578"/>
                <a:gd name="T58" fmla="*/ 422694 w 1285336"/>
                <a:gd name="T59" fmla="*/ 871268 h 1233578"/>
                <a:gd name="T60" fmla="*/ 767751 w 1285336"/>
                <a:gd name="T61" fmla="*/ 1069676 h 1233578"/>
                <a:gd name="T62" fmla="*/ 802256 w 1285336"/>
                <a:gd name="T63" fmla="*/ 974785 h 1233578"/>
                <a:gd name="T64" fmla="*/ 845389 w 1285336"/>
                <a:gd name="T65" fmla="*/ 871268 h 1233578"/>
                <a:gd name="T66" fmla="*/ 957532 w 1285336"/>
                <a:gd name="T67" fmla="*/ 767751 h 1233578"/>
                <a:gd name="T68" fmla="*/ 1078302 w 1285336"/>
                <a:gd name="T69" fmla="*/ 759125 h 1233578"/>
                <a:gd name="T70" fmla="*/ 1147313 w 1285336"/>
                <a:gd name="T71" fmla="*/ 793631 h 1233578"/>
                <a:gd name="T72" fmla="*/ 1190445 w 1285336"/>
                <a:gd name="T73" fmla="*/ 724619 h 1233578"/>
                <a:gd name="T74" fmla="*/ 1285336 w 1285336"/>
                <a:gd name="T75" fmla="*/ 707366 h 1233578"/>
                <a:gd name="T76" fmla="*/ 1207698 w 1285336"/>
                <a:gd name="T77" fmla="*/ 638355 h 1233578"/>
                <a:gd name="T78" fmla="*/ 1155940 w 1285336"/>
                <a:gd name="T79" fmla="*/ 534838 h 1233578"/>
                <a:gd name="T80" fmla="*/ 1207698 w 1285336"/>
                <a:gd name="T81" fmla="*/ 353683 h 1233578"/>
                <a:gd name="T82" fmla="*/ 1061049 w 1285336"/>
                <a:gd name="T83" fmla="*/ 508959 h 1233578"/>
                <a:gd name="T84" fmla="*/ 992038 w 1285336"/>
                <a:gd name="T85" fmla="*/ 508959 h 1233578"/>
                <a:gd name="T86" fmla="*/ 948906 w 1285336"/>
                <a:gd name="T87" fmla="*/ 422695 h 1233578"/>
                <a:gd name="T88" fmla="*/ 897147 w 1285336"/>
                <a:gd name="T89" fmla="*/ 431321 h 1233578"/>
                <a:gd name="T90" fmla="*/ 836762 w 1285336"/>
                <a:gd name="T91" fmla="*/ 396815 h 1233578"/>
                <a:gd name="T92" fmla="*/ 767751 w 1285336"/>
                <a:gd name="T93" fmla="*/ 345057 h 1233578"/>
                <a:gd name="T94" fmla="*/ 681487 w 1285336"/>
                <a:gd name="T95" fmla="*/ 276046 h 1233578"/>
                <a:gd name="T96" fmla="*/ 595223 w 1285336"/>
                <a:gd name="T97" fmla="*/ 181155 h 1233578"/>
                <a:gd name="T98" fmla="*/ 491706 w 1285336"/>
                <a:gd name="T99" fmla="*/ 0 h 1233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85336" h="1233578">
                  <a:moveTo>
                    <a:pt x="491706" y="0"/>
                  </a:moveTo>
                  <a:lnTo>
                    <a:pt x="431321" y="86264"/>
                  </a:lnTo>
                  <a:lnTo>
                    <a:pt x="465826" y="284672"/>
                  </a:lnTo>
                  <a:lnTo>
                    <a:pt x="431321" y="474453"/>
                  </a:lnTo>
                  <a:lnTo>
                    <a:pt x="353683" y="526212"/>
                  </a:lnTo>
                  <a:lnTo>
                    <a:pt x="396815" y="690114"/>
                  </a:lnTo>
                  <a:lnTo>
                    <a:pt x="336430" y="741872"/>
                  </a:lnTo>
                  <a:lnTo>
                    <a:pt x="293298" y="698740"/>
                  </a:lnTo>
                  <a:lnTo>
                    <a:pt x="250166" y="698740"/>
                  </a:lnTo>
                  <a:lnTo>
                    <a:pt x="155275" y="646981"/>
                  </a:lnTo>
                  <a:lnTo>
                    <a:pt x="172528" y="802257"/>
                  </a:lnTo>
                  <a:lnTo>
                    <a:pt x="94890" y="854015"/>
                  </a:lnTo>
                  <a:lnTo>
                    <a:pt x="25879" y="862642"/>
                  </a:lnTo>
                  <a:lnTo>
                    <a:pt x="25879" y="923027"/>
                  </a:lnTo>
                  <a:lnTo>
                    <a:pt x="0" y="1009291"/>
                  </a:lnTo>
                  <a:lnTo>
                    <a:pt x="77638" y="1086929"/>
                  </a:lnTo>
                  <a:lnTo>
                    <a:pt x="69011" y="1207698"/>
                  </a:lnTo>
                  <a:lnTo>
                    <a:pt x="155275" y="1233578"/>
                  </a:lnTo>
                  <a:lnTo>
                    <a:pt x="198407" y="1112808"/>
                  </a:lnTo>
                  <a:lnTo>
                    <a:pt x="250166" y="1112808"/>
                  </a:lnTo>
                  <a:lnTo>
                    <a:pt x="301924" y="1121434"/>
                  </a:lnTo>
                  <a:lnTo>
                    <a:pt x="301924" y="1061049"/>
                  </a:lnTo>
                  <a:lnTo>
                    <a:pt x="207034" y="1026544"/>
                  </a:lnTo>
                  <a:lnTo>
                    <a:pt x="155275" y="1009291"/>
                  </a:lnTo>
                  <a:lnTo>
                    <a:pt x="138023" y="923027"/>
                  </a:lnTo>
                  <a:lnTo>
                    <a:pt x="172528" y="879895"/>
                  </a:lnTo>
                  <a:lnTo>
                    <a:pt x="224287" y="879895"/>
                  </a:lnTo>
                  <a:lnTo>
                    <a:pt x="276045" y="966159"/>
                  </a:lnTo>
                  <a:lnTo>
                    <a:pt x="422694" y="871268"/>
                  </a:lnTo>
                  <a:lnTo>
                    <a:pt x="767751" y="1069676"/>
                  </a:lnTo>
                  <a:lnTo>
                    <a:pt x="802256" y="974785"/>
                  </a:lnTo>
                  <a:lnTo>
                    <a:pt x="845389" y="871268"/>
                  </a:lnTo>
                  <a:lnTo>
                    <a:pt x="957532" y="767751"/>
                  </a:lnTo>
                  <a:lnTo>
                    <a:pt x="1078302" y="759125"/>
                  </a:lnTo>
                  <a:lnTo>
                    <a:pt x="1147313" y="793631"/>
                  </a:lnTo>
                  <a:lnTo>
                    <a:pt x="1190445" y="724619"/>
                  </a:lnTo>
                  <a:lnTo>
                    <a:pt x="1285336" y="707366"/>
                  </a:lnTo>
                  <a:lnTo>
                    <a:pt x="1207698" y="638355"/>
                  </a:lnTo>
                  <a:lnTo>
                    <a:pt x="1155940" y="534838"/>
                  </a:lnTo>
                  <a:lnTo>
                    <a:pt x="1207698" y="353683"/>
                  </a:lnTo>
                  <a:lnTo>
                    <a:pt x="1061049" y="508959"/>
                  </a:lnTo>
                  <a:lnTo>
                    <a:pt x="992038" y="508959"/>
                  </a:lnTo>
                  <a:lnTo>
                    <a:pt x="948906" y="422695"/>
                  </a:lnTo>
                  <a:lnTo>
                    <a:pt x="897147" y="431321"/>
                  </a:lnTo>
                  <a:lnTo>
                    <a:pt x="836762" y="396815"/>
                  </a:lnTo>
                  <a:lnTo>
                    <a:pt x="767751" y="345057"/>
                  </a:lnTo>
                  <a:lnTo>
                    <a:pt x="681487" y="276046"/>
                  </a:lnTo>
                  <a:lnTo>
                    <a:pt x="595223" y="181155"/>
                  </a:lnTo>
                  <a:lnTo>
                    <a:pt x="49170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2" name="フリーフォーム 7"/>
            <p:cNvSpPr>
              <a:spLocks/>
            </p:cNvSpPr>
            <p:nvPr/>
          </p:nvSpPr>
          <p:spPr bwMode="auto">
            <a:xfrm>
              <a:off x="5098211" y="3105509"/>
              <a:ext cx="2441276" cy="2191110"/>
            </a:xfrm>
            <a:custGeom>
              <a:avLst/>
              <a:gdLst>
                <a:gd name="T0" fmla="*/ 2286000 w 2441276"/>
                <a:gd name="T1" fmla="*/ 60385 h 2191110"/>
                <a:gd name="T2" fmla="*/ 2277374 w 2441276"/>
                <a:gd name="T3" fmla="*/ 258793 h 2191110"/>
                <a:gd name="T4" fmla="*/ 2432649 w 2441276"/>
                <a:gd name="T5" fmla="*/ 465827 h 2191110"/>
                <a:gd name="T6" fmla="*/ 2398144 w 2441276"/>
                <a:gd name="T7" fmla="*/ 646982 h 2191110"/>
                <a:gd name="T8" fmla="*/ 2311880 w 2441276"/>
                <a:gd name="T9" fmla="*/ 836763 h 2191110"/>
                <a:gd name="T10" fmla="*/ 2268747 w 2441276"/>
                <a:gd name="T11" fmla="*/ 897148 h 2191110"/>
                <a:gd name="T12" fmla="*/ 2182483 w 2441276"/>
                <a:gd name="T13" fmla="*/ 966159 h 2191110"/>
                <a:gd name="T14" fmla="*/ 2225615 w 2441276"/>
                <a:gd name="T15" fmla="*/ 1112808 h 2191110"/>
                <a:gd name="T16" fmla="*/ 2182483 w 2441276"/>
                <a:gd name="T17" fmla="*/ 1293963 h 2191110"/>
                <a:gd name="T18" fmla="*/ 2096219 w 2441276"/>
                <a:gd name="T19" fmla="*/ 1449238 h 2191110"/>
                <a:gd name="T20" fmla="*/ 2191110 w 2441276"/>
                <a:gd name="T21" fmla="*/ 1621766 h 2191110"/>
                <a:gd name="T22" fmla="*/ 2087593 w 2441276"/>
                <a:gd name="T23" fmla="*/ 1690778 h 2191110"/>
                <a:gd name="T24" fmla="*/ 1932317 w 2441276"/>
                <a:gd name="T25" fmla="*/ 1820174 h 2191110"/>
                <a:gd name="T26" fmla="*/ 2018581 w 2441276"/>
                <a:gd name="T27" fmla="*/ 1656272 h 2191110"/>
                <a:gd name="T28" fmla="*/ 1923691 w 2441276"/>
                <a:gd name="T29" fmla="*/ 1621766 h 2191110"/>
                <a:gd name="T30" fmla="*/ 1915064 w 2441276"/>
                <a:gd name="T31" fmla="*/ 1768416 h 2191110"/>
                <a:gd name="T32" fmla="*/ 1811547 w 2441276"/>
                <a:gd name="T33" fmla="*/ 1837427 h 2191110"/>
                <a:gd name="T34" fmla="*/ 1716657 w 2441276"/>
                <a:gd name="T35" fmla="*/ 1846053 h 2191110"/>
                <a:gd name="T36" fmla="*/ 1716657 w 2441276"/>
                <a:gd name="T37" fmla="*/ 1751163 h 2191110"/>
                <a:gd name="T38" fmla="*/ 1509623 w 2441276"/>
                <a:gd name="T39" fmla="*/ 1880559 h 2191110"/>
                <a:gd name="T40" fmla="*/ 1388853 w 2441276"/>
                <a:gd name="T41" fmla="*/ 1871933 h 2191110"/>
                <a:gd name="T42" fmla="*/ 1276710 w 2441276"/>
                <a:gd name="T43" fmla="*/ 1768416 h 2191110"/>
                <a:gd name="T44" fmla="*/ 1337095 w 2441276"/>
                <a:gd name="T45" fmla="*/ 1958197 h 2191110"/>
                <a:gd name="T46" fmla="*/ 1138687 w 2441276"/>
                <a:gd name="T47" fmla="*/ 2053087 h 2191110"/>
                <a:gd name="T48" fmla="*/ 1061049 w 2441276"/>
                <a:gd name="T49" fmla="*/ 2191110 h 2191110"/>
                <a:gd name="T50" fmla="*/ 940280 w 2441276"/>
                <a:gd name="T51" fmla="*/ 2044461 h 2191110"/>
                <a:gd name="T52" fmla="*/ 1017917 w 2441276"/>
                <a:gd name="T53" fmla="*/ 1863306 h 2191110"/>
                <a:gd name="T54" fmla="*/ 948906 w 2441276"/>
                <a:gd name="T55" fmla="*/ 1871933 h 2191110"/>
                <a:gd name="T56" fmla="*/ 767751 w 2441276"/>
                <a:gd name="T57" fmla="*/ 1871933 h 2191110"/>
                <a:gd name="T58" fmla="*/ 681487 w 2441276"/>
                <a:gd name="T59" fmla="*/ 1940944 h 2191110"/>
                <a:gd name="T60" fmla="*/ 526212 w 2441276"/>
                <a:gd name="T61" fmla="*/ 1932317 h 2191110"/>
                <a:gd name="T62" fmla="*/ 336431 w 2441276"/>
                <a:gd name="T63" fmla="*/ 2018582 h 2191110"/>
                <a:gd name="T64" fmla="*/ 224287 w 2441276"/>
                <a:gd name="T65" fmla="*/ 2027208 h 2191110"/>
                <a:gd name="T66" fmla="*/ 43132 w 2441276"/>
                <a:gd name="T67" fmla="*/ 2070340 h 2191110"/>
                <a:gd name="T68" fmla="*/ 0 w 2441276"/>
                <a:gd name="T69" fmla="*/ 1940944 h 2191110"/>
                <a:gd name="T70" fmla="*/ 172529 w 2441276"/>
                <a:gd name="T71" fmla="*/ 1897812 h 2191110"/>
                <a:gd name="T72" fmla="*/ 379563 w 2441276"/>
                <a:gd name="T73" fmla="*/ 1751163 h 2191110"/>
                <a:gd name="T74" fmla="*/ 508959 w 2441276"/>
                <a:gd name="T75" fmla="*/ 1630393 h 2191110"/>
                <a:gd name="T76" fmla="*/ 646981 w 2441276"/>
                <a:gd name="T77" fmla="*/ 1690778 h 2191110"/>
                <a:gd name="T78" fmla="*/ 836763 w 2441276"/>
                <a:gd name="T79" fmla="*/ 1647646 h 2191110"/>
                <a:gd name="T80" fmla="*/ 966159 w 2441276"/>
                <a:gd name="T81" fmla="*/ 1595887 h 2191110"/>
                <a:gd name="T82" fmla="*/ 1095555 w 2441276"/>
                <a:gd name="T83" fmla="*/ 1664899 h 2191110"/>
                <a:gd name="T84" fmla="*/ 1147314 w 2441276"/>
                <a:gd name="T85" fmla="*/ 1535502 h 2191110"/>
                <a:gd name="T86" fmla="*/ 1242204 w 2441276"/>
                <a:gd name="T87" fmla="*/ 1388853 h 2191110"/>
                <a:gd name="T88" fmla="*/ 1311215 w 2441276"/>
                <a:gd name="T89" fmla="*/ 1259457 h 2191110"/>
                <a:gd name="T90" fmla="*/ 1345721 w 2441276"/>
                <a:gd name="T91" fmla="*/ 1121434 h 2191110"/>
                <a:gd name="T92" fmla="*/ 1362974 w 2441276"/>
                <a:gd name="T93" fmla="*/ 1224951 h 2191110"/>
                <a:gd name="T94" fmla="*/ 1345721 w 2441276"/>
                <a:gd name="T95" fmla="*/ 1328468 h 2191110"/>
                <a:gd name="T96" fmla="*/ 1492370 w 2441276"/>
                <a:gd name="T97" fmla="*/ 1242204 h 2191110"/>
                <a:gd name="T98" fmla="*/ 1621766 w 2441276"/>
                <a:gd name="T99" fmla="*/ 1190446 h 2191110"/>
                <a:gd name="T100" fmla="*/ 1751163 w 2441276"/>
                <a:gd name="T101" fmla="*/ 1009291 h 2191110"/>
                <a:gd name="T102" fmla="*/ 1871932 w 2441276"/>
                <a:gd name="T103" fmla="*/ 879895 h 2191110"/>
                <a:gd name="T104" fmla="*/ 1984076 w 2441276"/>
                <a:gd name="T105" fmla="*/ 664234 h 2191110"/>
                <a:gd name="T106" fmla="*/ 2018581 w 2441276"/>
                <a:gd name="T107" fmla="*/ 483080 h 2191110"/>
                <a:gd name="T108" fmla="*/ 1992702 w 2441276"/>
                <a:gd name="T109" fmla="*/ 388189 h 2191110"/>
                <a:gd name="T110" fmla="*/ 1984076 w 2441276"/>
                <a:gd name="T111" fmla="*/ 284672 h 2191110"/>
                <a:gd name="T112" fmla="*/ 2053087 w 2441276"/>
                <a:gd name="T113" fmla="*/ 172529 h 2191110"/>
                <a:gd name="T114" fmla="*/ 2061714 w 2441276"/>
                <a:gd name="T115" fmla="*/ 86265 h 2191110"/>
                <a:gd name="T116" fmla="*/ 2147978 w 2441276"/>
                <a:gd name="T117" fmla="*/ 198408 h 2191110"/>
                <a:gd name="T118" fmla="*/ 2242868 w 2441276"/>
                <a:gd name="T119" fmla="*/ 215661 h 2191110"/>
                <a:gd name="T120" fmla="*/ 2182483 w 2441276"/>
                <a:gd name="T121" fmla="*/ 86265 h 2191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41276" h="2191110">
                  <a:moveTo>
                    <a:pt x="2199736" y="0"/>
                  </a:moveTo>
                  <a:lnTo>
                    <a:pt x="2286000" y="60385"/>
                  </a:lnTo>
                  <a:lnTo>
                    <a:pt x="2320506" y="34506"/>
                  </a:lnTo>
                  <a:lnTo>
                    <a:pt x="2277374" y="258793"/>
                  </a:lnTo>
                  <a:lnTo>
                    <a:pt x="2389517" y="345057"/>
                  </a:lnTo>
                  <a:lnTo>
                    <a:pt x="2432649" y="465827"/>
                  </a:lnTo>
                  <a:lnTo>
                    <a:pt x="2441276" y="552091"/>
                  </a:lnTo>
                  <a:lnTo>
                    <a:pt x="2398144" y="646982"/>
                  </a:lnTo>
                  <a:lnTo>
                    <a:pt x="2329132" y="767751"/>
                  </a:lnTo>
                  <a:lnTo>
                    <a:pt x="2311880" y="836763"/>
                  </a:lnTo>
                  <a:lnTo>
                    <a:pt x="2329132" y="914400"/>
                  </a:lnTo>
                  <a:lnTo>
                    <a:pt x="2268747" y="897148"/>
                  </a:lnTo>
                  <a:lnTo>
                    <a:pt x="2208363" y="914400"/>
                  </a:lnTo>
                  <a:lnTo>
                    <a:pt x="2182483" y="966159"/>
                  </a:lnTo>
                  <a:lnTo>
                    <a:pt x="2191110" y="1043797"/>
                  </a:lnTo>
                  <a:lnTo>
                    <a:pt x="2225615" y="1112808"/>
                  </a:lnTo>
                  <a:lnTo>
                    <a:pt x="2225615" y="1216325"/>
                  </a:lnTo>
                  <a:lnTo>
                    <a:pt x="2182483" y="1293963"/>
                  </a:lnTo>
                  <a:lnTo>
                    <a:pt x="2130725" y="1380227"/>
                  </a:lnTo>
                  <a:lnTo>
                    <a:pt x="2096219" y="1449238"/>
                  </a:lnTo>
                  <a:lnTo>
                    <a:pt x="2122098" y="1552755"/>
                  </a:lnTo>
                  <a:lnTo>
                    <a:pt x="2191110" y="1621766"/>
                  </a:lnTo>
                  <a:lnTo>
                    <a:pt x="2087593" y="1639019"/>
                  </a:lnTo>
                  <a:lnTo>
                    <a:pt x="2087593" y="1690778"/>
                  </a:lnTo>
                  <a:lnTo>
                    <a:pt x="2044461" y="1777042"/>
                  </a:lnTo>
                  <a:lnTo>
                    <a:pt x="1932317" y="1820174"/>
                  </a:lnTo>
                  <a:lnTo>
                    <a:pt x="1949570" y="1682151"/>
                  </a:lnTo>
                  <a:lnTo>
                    <a:pt x="2018581" y="1656272"/>
                  </a:lnTo>
                  <a:lnTo>
                    <a:pt x="1984076" y="1595887"/>
                  </a:lnTo>
                  <a:lnTo>
                    <a:pt x="1923691" y="1621766"/>
                  </a:lnTo>
                  <a:lnTo>
                    <a:pt x="1932317" y="1664899"/>
                  </a:lnTo>
                  <a:lnTo>
                    <a:pt x="1915064" y="1768416"/>
                  </a:lnTo>
                  <a:lnTo>
                    <a:pt x="1768415" y="1751163"/>
                  </a:lnTo>
                  <a:lnTo>
                    <a:pt x="1811547" y="1837427"/>
                  </a:lnTo>
                  <a:lnTo>
                    <a:pt x="1768415" y="1897812"/>
                  </a:lnTo>
                  <a:lnTo>
                    <a:pt x="1716657" y="1846053"/>
                  </a:lnTo>
                  <a:lnTo>
                    <a:pt x="1733910" y="1777042"/>
                  </a:lnTo>
                  <a:lnTo>
                    <a:pt x="1716657" y="1751163"/>
                  </a:lnTo>
                  <a:lnTo>
                    <a:pt x="1613140" y="1854680"/>
                  </a:lnTo>
                  <a:lnTo>
                    <a:pt x="1509623" y="1880559"/>
                  </a:lnTo>
                  <a:lnTo>
                    <a:pt x="1466491" y="1828800"/>
                  </a:lnTo>
                  <a:lnTo>
                    <a:pt x="1388853" y="1871933"/>
                  </a:lnTo>
                  <a:lnTo>
                    <a:pt x="1328468" y="1820174"/>
                  </a:lnTo>
                  <a:lnTo>
                    <a:pt x="1276710" y="1768416"/>
                  </a:lnTo>
                  <a:lnTo>
                    <a:pt x="1224951" y="1846053"/>
                  </a:lnTo>
                  <a:lnTo>
                    <a:pt x="1337095" y="1958197"/>
                  </a:lnTo>
                  <a:lnTo>
                    <a:pt x="1250831" y="1984076"/>
                  </a:lnTo>
                  <a:lnTo>
                    <a:pt x="1138687" y="2053087"/>
                  </a:lnTo>
                  <a:lnTo>
                    <a:pt x="1130061" y="2156604"/>
                  </a:lnTo>
                  <a:lnTo>
                    <a:pt x="1061049" y="2191110"/>
                  </a:lnTo>
                  <a:lnTo>
                    <a:pt x="983412" y="2104846"/>
                  </a:lnTo>
                  <a:lnTo>
                    <a:pt x="940280" y="2044461"/>
                  </a:lnTo>
                  <a:lnTo>
                    <a:pt x="931653" y="1949570"/>
                  </a:lnTo>
                  <a:lnTo>
                    <a:pt x="1017917" y="1863306"/>
                  </a:lnTo>
                  <a:lnTo>
                    <a:pt x="1043797" y="1837427"/>
                  </a:lnTo>
                  <a:lnTo>
                    <a:pt x="948906" y="1871933"/>
                  </a:lnTo>
                  <a:lnTo>
                    <a:pt x="879895" y="1871933"/>
                  </a:lnTo>
                  <a:lnTo>
                    <a:pt x="767751" y="1871933"/>
                  </a:lnTo>
                  <a:lnTo>
                    <a:pt x="733246" y="1915065"/>
                  </a:lnTo>
                  <a:lnTo>
                    <a:pt x="681487" y="1940944"/>
                  </a:lnTo>
                  <a:lnTo>
                    <a:pt x="646981" y="1932317"/>
                  </a:lnTo>
                  <a:lnTo>
                    <a:pt x="526212" y="1932317"/>
                  </a:lnTo>
                  <a:lnTo>
                    <a:pt x="439947" y="2001329"/>
                  </a:lnTo>
                  <a:lnTo>
                    <a:pt x="336431" y="2018582"/>
                  </a:lnTo>
                  <a:lnTo>
                    <a:pt x="293298" y="2078966"/>
                  </a:lnTo>
                  <a:lnTo>
                    <a:pt x="224287" y="2027208"/>
                  </a:lnTo>
                  <a:lnTo>
                    <a:pt x="112144" y="2061714"/>
                  </a:lnTo>
                  <a:lnTo>
                    <a:pt x="43132" y="2070340"/>
                  </a:lnTo>
                  <a:lnTo>
                    <a:pt x="0" y="1992702"/>
                  </a:lnTo>
                  <a:lnTo>
                    <a:pt x="0" y="1940944"/>
                  </a:lnTo>
                  <a:lnTo>
                    <a:pt x="86264" y="1923691"/>
                  </a:lnTo>
                  <a:lnTo>
                    <a:pt x="172529" y="1897812"/>
                  </a:lnTo>
                  <a:lnTo>
                    <a:pt x="258793" y="1828800"/>
                  </a:lnTo>
                  <a:lnTo>
                    <a:pt x="379563" y="1751163"/>
                  </a:lnTo>
                  <a:lnTo>
                    <a:pt x="439947" y="1630393"/>
                  </a:lnTo>
                  <a:lnTo>
                    <a:pt x="508959" y="1630393"/>
                  </a:lnTo>
                  <a:lnTo>
                    <a:pt x="534838" y="1682151"/>
                  </a:lnTo>
                  <a:lnTo>
                    <a:pt x="646981" y="1690778"/>
                  </a:lnTo>
                  <a:lnTo>
                    <a:pt x="698740" y="1664899"/>
                  </a:lnTo>
                  <a:lnTo>
                    <a:pt x="836763" y="1647646"/>
                  </a:lnTo>
                  <a:lnTo>
                    <a:pt x="931653" y="1630393"/>
                  </a:lnTo>
                  <a:lnTo>
                    <a:pt x="966159" y="1595887"/>
                  </a:lnTo>
                  <a:lnTo>
                    <a:pt x="1017917" y="1673525"/>
                  </a:lnTo>
                  <a:lnTo>
                    <a:pt x="1095555" y="1664899"/>
                  </a:lnTo>
                  <a:lnTo>
                    <a:pt x="1155940" y="1621766"/>
                  </a:lnTo>
                  <a:lnTo>
                    <a:pt x="1147314" y="1535502"/>
                  </a:lnTo>
                  <a:lnTo>
                    <a:pt x="1164566" y="1466491"/>
                  </a:lnTo>
                  <a:lnTo>
                    <a:pt x="1242204" y="1388853"/>
                  </a:lnTo>
                  <a:lnTo>
                    <a:pt x="1276710" y="1293963"/>
                  </a:lnTo>
                  <a:lnTo>
                    <a:pt x="1311215" y="1259457"/>
                  </a:lnTo>
                  <a:lnTo>
                    <a:pt x="1293963" y="1190446"/>
                  </a:lnTo>
                  <a:lnTo>
                    <a:pt x="1345721" y="1121434"/>
                  </a:lnTo>
                  <a:lnTo>
                    <a:pt x="1431985" y="1104182"/>
                  </a:lnTo>
                  <a:lnTo>
                    <a:pt x="1362974" y="1224951"/>
                  </a:lnTo>
                  <a:lnTo>
                    <a:pt x="1345721" y="1276710"/>
                  </a:lnTo>
                  <a:lnTo>
                    <a:pt x="1345721" y="1328468"/>
                  </a:lnTo>
                  <a:lnTo>
                    <a:pt x="1380227" y="1371600"/>
                  </a:lnTo>
                  <a:lnTo>
                    <a:pt x="1492370" y="1242204"/>
                  </a:lnTo>
                  <a:lnTo>
                    <a:pt x="1570008" y="1233578"/>
                  </a:lnTo>
                  <a:lnTo>
                    <a:pt x="1621766" y="1190446"/>
                  </a:lnTo>
                  <a:lnTo>
                    <a:pt x="1725283" y="1069676"/>
                  </a:lnTo>
                  <a:lnTo>
                    <a:pt x="1751163" y="1009291"/>
                  </a:lnTo>
                  <a:lnTo>
                    <a:pt x="1871932" y="966159"/>
                  </a:lnTo>
                  <a:lnTo>
                    <a:pt x="1871932" y="879895"/>
                  </a:lnTo>
                  <a:lnTo>
                    <a:pt x="1915064" y="802257"/>
                  </a:lnTo>
                  <a:lnTo>
                    <a:pt x="1984076" y="664234"/>
                  </a:lnTo>
                  <a:lnTo>
                    <a:pt x="1984076" y="543465"/>
                  </a:lnTo>
                  <a:lnTo>
                    <a:pt x="2018581" y="483080"/>
                  </a:lnTo>
                  <a:lnTo>
                    <a:pt x="1949570" y="457200"/>
                  </a:lnTo>
                  <a:lnTo>
                    <a:pt x="1992702" y="388189"/>
                  </a:lnTo>
                  <a:lnTo>
                    <a:pt x="1984076" y="319178"/>
                  </a:lnTo>
                  <a:lnTo>
                    <a:pt x="1984076" y="284672"/>
                  </a:lnTo>
                  <a:lnTo>
                    <a:pt x="1958197" y="232914"/>
                  </a:lnTo>
                  <a:lnTo>
                    <a:pt x="2053087" y="172529"/>
                  </a:lnTo>
                  <a:lnTo>
                    <a:pt x="2053087" y="146649"/>
                  </a:lnTo>
                  <a:lnTo>
                    <a:pt x="2061714" y="86265"/>
                  </a:lnTo>
                  <a:lnTo>
                    <a:pt x="2139351" y="94891"/>
                  </a:lnTo>
                  <a:lnTo>
                    <a:pt x="2147978" y="198408"/>
                  </a:lnTo>
                  <a:lnTo>
                    <a:pt x="2182483" y="129397"/>
                  </a:lnTo>
                  <a:lnTo>
                    <a:pt x="2242868" y="215661"/>
                  </a:lnTo>
                  <a:lnTo>
                    <a:pt x="2268747" y="69012"/>
                  </a:lnTo>
                  <a:lnTo>
                    <a:pt x="2182483" y="86265"/>
                  </a:lnTo>
                  <a:lnTo>
                    <a:pt x="219973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3" name="フリーフォーム 9"/>
            <p:cNvSpPr>
              <a:spLocks/>
            </p:cNvSpPr>
            <p:nvPr/>
          </p:nvSpPr>
          <p:spPr bwMode="auto">
            <a:xfrm>
              <a:off x="5417688" y="5079413"/>
              <a:ext cx="539126" cy="412273"/>
            </a:xfrm>
            <a:custGeom>
              <a:avLst/>
              <a:gdLst>
                <a:gd name="T0" fmla="*/ 496841 w 539126"/>
                <a:gd name="T1" fmla="*/ 58141 h 412273"/>
                <a:gd name="T2" fmla="*/ 428129 w 539126"/>
                <a:gd name="T3" fmla="*/ 10571 h 412273"/>
                <a:gd name="T4" fmla="*/ 375274 w 539126"/>
                <a:gd name="T5" fmla="*/ 0 h 412273"/>
                <a:gd name="T6" fmla="*/ 311847 w 539126"/>
                <a:gd name="T7" fmla="*/ 15856 h 412273"/>
                <a:gd name="T8" fmla="*/ 295991 w 539126"/>
                <a:gd name="T9" fmla="*/ 89854 h 412273"/>
                <a:gd name="T10" fmla="*/ 184994 w 539126"/>
                <a:gd name="T11" fmla="*/ 105711 h 412273"/>
                <a:gd name="T12" fmla="*/ 142710 w 539126"/>
                <a:gd name="T13" fmla="*/ 58141 h 412273"/>
                <a:gd name="T14" fmla="*/ 73998 w 539126"/>
                <a:gd name="T15" fmla="*/ 158566 h 412273"/>
                <a:gd name="T16" fmla="*/ 0 w 539126"/>
                <a:gd name="T17" fmla="*/ 200851 h 412273"/>
                <a:gd name="T18" fmla="*/ 68712 w 539126"/>
                <a:gd name="T19" fmla="*/ 280134 h 412273"/>
                <a:gd name="T20" fmla="*/ 36999 w 539126"/>
                <a:gd name="T21" fmla="*/ 332989 h 412273"/>
                <a:gd name="T22" fmla="*/ 63426 w 539126"/>
                <a:gd name="T23" fmla="*/ 369988 h 412273"/>
                <a:gd name="T24" fmla="*/ 121567 w 539126"/>
                <a:gd name="T25" fmla="*/ 412273 h 412273"/>
                <a:gd name="T26" fmla="*/ 169137 w 539126"/>
                <a:gd name="T27" fmla="*/ 369988 h 412273"/>
                <a:gd name="T28" fmla="*/ 184994 w 539126"/>
                <a:gd name="T29" fmla="*/ 317133 h 412273"/>
                <a:gd name="T30" fmla="*/ 216707 w 539126"/>
                <a:gd name="T31" fmla="*/ 216707 h 412273"/>
                <a:gd name="T32" fmla="*/ 317133 w 539126"/>
                <a:gd name="T33" fmla="*/ 206136 h 412273"/>
                <a:gd name="T34" fmla="*/ 375274 w 539126"/>
                <a:gd name="T35" fmla="*/ 232564 h 412273"/>
                <a:gd name="T36" fmla="*/ 385845 w 539126"/>
                <a:gd name="T37" fmla="*/ 301276 h 412273"/>
                <a:gd name="T38" fmla="*/ 465128 w 539126"/>
                <a:gd name="T39" fmla="*/ 174423 h 412273"/>
                <a:gd name="T40" fmla="*/ 507413 w 539126"/>
                <a:gd name="T41" fmla="*/ 137424 h 412273"/>
                <a:gd name="T42" fmla="*/ 539126 w 539126"/>
                <a:gd name="T43" fmla="*/ 105711 h 412273"/>
                <a:gd name="T44" fmla="*/ 496841 w 539126"/>
                <a:gd name="T45" fmla="*/ 58141 h 4122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9126" h="412273">
                  <a:moveTo>
                    <a:pt x="496841" y="58141"/>
                  </a:moveTo>
                  <a:lnTo>
                    <a:pt x="428129" y="10571"/>
                  </a:lnTo>
                  <a:lnTo>
                    <a:pt x="375274" y="0"/>
                  </a:lnTo>
                  <a:lnTo>
                    <a:pt x="311847" y="15856"/>
                  </a:lnTo>
                  <a:lnTo>
                    <a:pt x="295991" y="89854"/>
                  </a:lnTo>
                  <a:lnTo>
                    <a:pt x="184994" y="105711"/>
                  </a:lnTo>
                  <a:lnTo>
                    <a:pt x="142710" y="58141"/>
                  </a:lnTo>
                  <a:lnTo>
                    <a:pt x="73998" y="158566"/>
                  </a:lnTo>
                  <a:lnTo>
                    <a:pt x="0" y="200851"/>
                  </a:lnTo>
                  <a:lnTo>
                    <a:pt x="68712" y="280134"/>
                  </a:lnTo>
                  <a:lnTo>
                    <a:pt x="36999" y="332989"/>
                  </a:lnTo>
                  <a:lnTo>
                    <a:pt x="63426" y="369988"/>
                  </a:lnTo>
                  <a:lnTo>
                    <a:pt x="121567" y="412273"/>
                  </a:lnTo>
                  <a:lnTo>
                    <a:pt x="169137" y="369988"/>
                  </a:lnTo>
                  <a:lnTo>
                    <a:pt x="184994" y="317133"/>
                  </a:lnTo>
                  <a:lnTo>
                    <a:pt x="216707" y="216707"/>
                  </a:lnTo>
                  <a:lnTo>
                    <a:pt x="317133" y="206136"/>
                  </a:lnTo>
                  <a:lnTo>
                    <a:pt x="375274" y="232564"/>
                  </a:lnTo>
                  <a:lnTo>
                    <a:pt x="385845" y="301276"/>
                  </a:lnTo>
                  <a:lnTo>
                    <a:pt x="465128" y="174423"/>
                  </a:lnTo>
                  <a:lnTo>
                    <a:pt x="507413" y="137424"/>
                  </a:lnTo>
                  <a:lnTo>
                    <a:pt x="539126" y="105711"/>
                  </a:lnTo>
                  <a:lnTo>
                    <a:pt x="496841" y="58141"/>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4" name="フリーフォーム 10"/>
            <p:cNvSpPr>
              <a:spLocks/>
            </p:cNvSpPr>
            <p:nvPr/>
          </p:nvSpPr>
          <p:spPr bwMode="auto">
            <a:xfrm>
              <a:off x="4820421" y="5185124"/>
              <a:ext cx="517984" cy="750548"/>
            </a:xfrm>
            <a:custGeom>
              <a:avLst/>
              <a:gdLst>
                <a:gd name="T0" fmla="*/ 295991 w 517984"/>
                <a:gd name="T1" fmla="*/ 0 h 750548"/>
                <a:gd name="T2" fmla="*/ 190280 w 517984"/>
                <a:gd name="T3" fmla="*/ 68712 h 750548"/>
                <a:gd name="T4" fmla="*/ 126853 w 517984"/>
                <a:gd name="T5" fmla="*/ 137424 h 750548"/>
                <a:gd name="T6" fmla="*/ 63426 w 517984"/>
                <a:gd name="T7" fmla="*/ 116282 h 750548"/>
                <a:gd name="T8" fmla="*/ 58141 w 517984"/>
                <a:gd name="T9" fmla="*/ 147995 h 750548"/>
                <a:gd name="T10" fmla="*/ 10571 w 517984"/>
                <a:gd name="T11" fmla="*/ 137424 h 750548"/>
                <a:gd name="T12" fmla="*/ 0 w 517984"/>
                <a:gd name="T13" fmla="*/ 195565 h 750548"/>
                <a:gd name="T14" fmla="*/ 73997 w 517984"/>
                <a:gd name="T15" fmla="*/ 227278 h 750548"/>
                <a:gd name="T16" fmla="*/ 95140 w 517984"/>
                <a:gd name="T17" fmla="*/ 269563 h 750548"/>
                <a:gd name="T18" fmla="*/ 89854 w 517984"/>
                <a:gd name="T19" fmla="*/ 301276 h 750548"/>
                <a:gd name="T20" fmla="*/ 31713 w 517984"/>
                <a:gd name="T21" fmla="*/ 285419 h 750548"/>
                <a:gd name="T22" fmla="*/ 73997 w 517984"/>
                <a:gd name="T23" fmla="*/ 359417 h 750548"/>
                <a:gd name="T24" fmla="*/ 142710 w 517984"/>
                <a:gd name="T25" fmla="*/ 311847 h 750548"/>
                <a:gd name="T26" fmla="*/ 174423 w 517984"/>
                <a:gd name="T27" fmla="*/ 322418 h 750548"/>
                <a:gd name="T28" fmla="*/ 163852 w 517984"/>
                <a:gd name="T29" fmla="*/ 216707 h 750548"/>
                <a:gd name="T30" fmla="*/ 179708 w 517984"/>
                <a:gd name="T31" fmla="*/ 179708 h 750548"/>
                <a:gd name="T32" fmla="*/ 243135 w 517984"/>
                <a:gd name="T33" fmla="*/ 285419 h 750548"/>
                <a:gd name="T34" fmla="*/ 216707 w 517984"/>
                <a:gd name="T35" fmla="*/ 417558 h 750548"/>
                <a:gd name="T36" fmla="*/ 190280 w 517984"/>
                <a:gd name="T37" fmla="*/ 475699 h 750548"/>
                <a:gd name="T38" fmla="*/ 142710 w 517984"/>
                <a:gd name="T39" fmla="*/ 438700 h 750548"/>
                <a:gd name="T40" fmla="*/ 163852 w 517984"/>
                <a:gd name="T41" fmla="*/ 385845 h 750548"/>
                <a:gd name="T42" fmla="*/ 95140 w 517984"/>
                <a:gd name="T43" fmla="*/ 385845 h 750548"/>
                <a:gd name="T44" fmla="*/ 132139 w 517984"/>
                <a:gd name="T45" fmla="*/ 523269 h 750548"/>
                <a:gd name="T46" fmla="*/ 158566 w 517984"/>
                <a:gd name="T47" fmla="*/ 560268 h 750548"/>
                <a:gd name="T48" fmla="*/ 137424 w 517984"/>
                <a:gd name="T49" fmla="*/ 655408 h 750548"/>
                <a:gd name="T50" fmla="*/ 221993 w 517984"/>
                <a:gd name="T51" fmla="*/ 713549 h 750548"/>
                <a:gd name="T52" fmla="*/ 232564 w 517984"/>
                <a:gd name="T53" fmla="*/ 665979 h 750548"/>
                <a:gd name="T54" fmla="*/ 258992 w 517984"/>
                <a:gd name="T55" fmla="*/ 570839 h 750548"/>
                <a:gd name="T56" fmla="*/ 274848 w 517984"/>
                <a:gd name="T57" fmla="*/ 628980 h 750548"/>
                <a:gd name="T58" fmla="*/ 248421 w 517984"/>
                <a:gd name="T59" fmla="*/ 750548 h 750548"/>
                <a:gd name="T60" fmla="*/ 322418 w 517984"/>
                <a:gd name="T61" fmla="*/ 660693 h 750548"/>
                <a:gd name="T62" fmla="*/ 348846 w 517984"/>
                <a:gd name="T63" fmla="*/ 602552 h 750548"/>
                <a:gd name="T64" fmla="*/ 406987 w 517984"/>
                <a:gd name="T65" fmla="*/ 687121 h 750548"/>
                <a:gd name="T66" fmla="*/ 438700 w 517984"/>
                <a:gd name="T67" fmla="*/ 433415 h 750548"/>
                <a:gd name="T68" fmla="*/ 454557 w 517984"/>
                <a:gd name="T69" fmla="*/ 385845 h 750548"/>
                <a:gd name="T70" fmla="*/ 507413 w 517984"/>
                <a:gd name="T71" fmla="*/ 301276 h 750548"/>
                <a:gd name="T72" fmla="*/ 517984 w 517984"/>
                <a:gd name="T73" fmla="*/ 221993 h 750548"/>
                <a:gd name="T74" fmla="*/ 507413 w 517984"/>
                <a:gd name="T75" fmla="*/ 163852 h 750548"/>
                <a:gd name="T76" fmla="*/ 438700 w 517984"/>
                <a:gd name="T77" fmla="*/ 169137 h 750548"/>
                <a:gd name="T78" fmla="*/ 417558 w 517984"/>
                <a:gd name="T79" fmla="*/ 158566 h 750548"/>
                <a:gd name="T80" fmla="*/ 491556 w 517984"/>
                <a:gd name="T81" fmla="*/ 89854 h 750548"/>
                <a:gd name="T82" fmla="*/ 449271 w 517984"/>
                <a:gd name="T83" fmla="*/ 36999 h 750548"/>
                <a:gd name="T84" fmla="*/ 380559 w 517984"/>
                <a:gd name="T85" fmla="*/ 105711 h 750548"/>
                <a:gd name="T86" fmla="*/ 338275 w 517984"/>
                <a:gd name="T87" fmla="*/ 73997 h 750548"/>
                <a:gd name="T88" fmla="*/ 295991 w 517984"/>
                <a:gd name="T89" fmla="*/ 0 h 750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7984" h="750548">
                  <a:moveTo>
                    <a:pt x="295991" y="0"/>
                  </a:moveTo>
                  <a:lnTo>
                    <a:pt x="190280" y="68712"/>
                  </a:lnTo>
                  <a:lnTo>
                    <a:pt x="126853" y="137424"/>
                  </a:lnTo>
                  <a:lnTo>
                    <a:pt x="63426" y="116282"/>
                  </a:lnTo>
                  <a:lnTo>
                    <a:pt x="58141" y="147995"/>
                  </a:lnTo>
                  <a:lnTo>
                    <a:pt x="10571" y="137424"/>
                  </a:lnTo>
                  <a:lnTo>
                    <a:pt x="0" y="195565"/>
                  </a:lnTo>
                  <a:lnTo>
                    <a:pt x="73997" y="227278"/>
                  </a:lnTo>
                  <a:lnTo>
                    <a:pt x="95140" y="269563"/>
                  </a:lnTo>
                  <a:lnTo>
                    <a:pt x="89854" y="301276"/>
                  </a:lnTo>
                  <a:lnTo>
                    <a:pt x="31713" y="285419"/>
                  </a:lnTo>
                  <a:lnTo>
                    <a:pt x="73997" y="359417"/>
                  </a:lnTo>
                  <a:lnTo>
                    <a:pt x="142710" y="311847"/>
                  </a:lnTo>
                  <a:lnTo>
                    <a:pt x="174423" y="322418"/>
                  </a:lnTo>
                  <a:lnTo>
                    <a:pt x="163852" y="216707"/>
                  </a:lnTo>
                  <a:lnTo>
                    <a:pt x="179708" y="179708"/>
                  </a:lnTo>
                  <a:lnTo>
                    <a:pt x="243135" y="285419"/>
                  </a:lnTo>
                  <a:lnTo>
                    <a:pt x="216707" y="417558"/>
                  </a:lnTo>
                  <a:lnTo>
                    <a:pt x="190280" y="475699"/>
                  </a:lnTo>
                  <a:lnTo>
                    <a:pt x="142710" y="438700"/>
                  </a:lnTo>
                  <a:lnTo>
                    <a:pt x="163852" y="385845"/>
                  </a:lnTo>
                  <a:lnTo>
                    <a:pt x="95140" y="385845"/>
                  </a:lnTo>
                  <a:lnTo>
                    <a:pt x="132139" y="523269"/>
                  </a:lnTo>
                  <a:lnTo>
                    <a:pt x="158566" y="560268"/>
                  </a:lnTo>
                  <a:lnTo>
                    <a:pt x="137424" y="655408"/>
                  </a:lnTo>
                  <a:lnTo>
                    <a:pt x="221993" y="713549"/>
                  </a:lnTo>
                  <a:lnTo>
                    <a:pt x="232564" y="665979"/>
                  </a:lnTo>
                  <a:lnTo>
                    <a:pt x="258992" y="570839"/>
                  </a:lnTo>
                  <a:lnTo>
                    <a:pt x="274848" y="628980"/>
                  </a:lnTo>
                  <a:lnTo>
                    <a:pt x="248421" y="750548"/>
                  </a:lnTo>
                  <a:lnTo>
                    <a:pt x="322418" y="660693"/>
                  </a:lnTo>
                  <a:lnTo>
                    <a:pt x="348846" y="602552"/>
                  </a:lnTo>
                  <a:lnTo>
                    <a:pt x="406987" y="687121"/>
                  </a:lnTo>
                  <a:lnTo>
                    <a:pt x="438700" y="433415"/>
                  </a:lnTo>
                  <a:lnTo>
                    <a:pt x="454557" y="385845"/>
                  </a:lnTo>
                  <a:lnTo>
                    <a:pt x="507413" y="301276"/>
                  </a:lnTo>
                  <a:lnTo>
                    <a:pt x="517984" y="221993"/>
                  </a:lnTo>
                  <a:lnTo>
                    <a:pt x="507413" y="163852"/>
                  </a:lnTo>
                  <a:lnTo>
                    <a:pt x="438700" y="169137"/>
                  </a:lnTo>
                  <a:lnTo>
                    <a:pt x="417558" y="158566"/>
                  </a:lnTo>
                  <a:lnTo>
                    <a:pt x="491556" y="89854"/>
                  </a:lnTo>
                  <a:lnTo>
                    <a:pt x="449271" y="36999"/>
                  </a:lnTo>
                  <a:lnTo>
                    <a:pt x="380559" y="105711"/>
                  </a:lnTo>
                  <a:lnTo>
                    <a:pt x="338275" y="73997"/>
                  </a:lnTo>
                  <a:lnTo>
                    <a:pt x="295991"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grpSp>
      <p:sp>
        <p:nvSpPr>
          <p:cNvPr id="29" name="コンテンツ プレースホルダー 2"/>
          <p:cNvSpPr txBox="1">
            <a:spLocks/>
          </p:cNvSpPr>
          <p:nvPr/>
        </p:nvSpPr>
        <p:spPr bwMode="auto">
          <a:xfrm>
            <a:off x="5416550" y="2611438"/>
            <a:ext cx="3551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全国の都道府県</a:t>
            </a:r>
            <a:endParaRPr lang="en-US" altLang="ja-JP" sz="2800" b="1" kern="0" dirty="0">
              <a:latin typeface="メイリオ" pitchFamily="50" charset="-128"/>
              <a:ea typeface="メイリオ" pitchFamily="50" charset="-128"/>
              <a:cs typeface="メイリオ" pitchFamily="50" charset="-128"/>
            </a:endParaRPr>
          </a:p>
        </p:txBody>
      </p:sp>
      <p:sp>
        <p:nvSpPr>
          <p:cNvPr id="30" name="コンテンツ プレースホルダー 2"/>
          <p:cNvSpPr txBox="1">
            <a:spLocks/>
          </p:cNvSpPr>
          <p:nvPr/>
        </p:nvSpPr>
        <p:spPr bwMode="auto">
          <a:xfrm>
            <a:off x="395288" y="2611438"/>
            <a:ext cx="410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宮城県で</a:t>
            </a:r>
            <a:r>
              <a:rPr lang="ja-JP" altLang="en-US" sz="2800" b="1" kern="0" dirty="0">
                <a:solidFill>
                  <a:srgbClr val="FF0000"/>
                </a:solidFill>
                <a:latin typeface="メイリオ" pitchFamily="50" charset="-128"/>
                <a:ea typeface="メイリオ" pitchFamily="50" charset="-128"/>
                <a:cs typeface="メイリオ" pitchFamily="50" charset="-128"/>
              </a:rPr>
              <a:t>１つ</a:t>
            </a:r>
            <a:r>
              <a:rPr lang="ja-JP" altLang="en-US" sz="2800" b="1" kern="0" dirty="0">
                <a:latin typeface="メイリオ" pitchFamily="50" charset="-128"/>
                <a:ea typeface="メイリオ" pitchFamily="50" charset="-128"/>
                <a:cs typeface="メイリオ" pitchFamily="50" charset="-128"/>
              </a:rPr>
              <a:t>の区</a:t>
            </a:r>
            <a:endParaRPr lang="en-US" altLang="ja-JP" sz="2800" b="1" kern="0" dirty="0">
              <a:latin typeface="メイリオ" pitchFamily="50" charset="-128"/>
              <a:ea typeface="メイリオ" pitchFamily="50" charset="-128"/>
              <a:cs typeface="メイリオ" pitchFamily="50" charset="-128"/>
            </a:endParaRPr>
          </a:p>
        </p:txBody>
      </p:sp>
      <p:sp>
        <p:nvSpPr>
          <p:cNvPr id="31" name="コンテンツ プレースホルダー 2"/>
          <p:cNvSpPr txBox="1">
            <a:spLocks/>
          </p:cNvSpPr>
          <p:nvPr/>
        </p:nvSpPr>
        <p:spPr bwMode="auto">
          <a:xfrm>
            <a:off x="5211763" y="3778250"/>
            <a:ext cx="2787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a:latin typeface="メイリオ" pitchFamily="50" charset="-128"/>
                <a:ea typeface="メイリオ" pitchFamily="50" charset="-128"/>
                <a:cs typeface="メイリオ" pitchFamily="50" charset="-128"/>
              </a:rPr>
              <a:t>定数１００人</a:t>
            </a:r>
            <a:endParaRPr lang="en-US" altLang="ja-JP" sz="2800" b="1" kern="0" dirty="0">
              <a:latin typeface="メイリオ" pitchFamily="50" charset="-128"/>
              <a:ea typeface="メイリオ" pitchFamily="50" charset="-128"/>
              <a:cs typeface="メイリオ" pitchFamily="50" charset="-128"/>
            </a:endParaRPr>
          </a:p>
        </p:txBody>
      </p:sp>
      <p:sp>
        <p:nvSpPr>
          <p:cNvPr id="27657" name="角丸四角形 1"/>
          <p:cNvSpPr>
            <a:spLocks noChangeArrowheads="1"/>
          </p:cNvSpPr>
          <p:nvPr/>
        </p:nvSpPr>
        <p:spPr bwMode="auto">
          <a:xfrm>
            <a:off x="971550" y="2019300"/>
            <a:ext cx="2160588"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選挙区</a:t>
            </a:r>
          </a:p>
        </p:txBody>
      </p:sp>
      <p:sp>
        <p:nvSpPr>
          <p:cNvPr id="27658" name="角丸四角形 1"/>
          <p:cNvSpPr>
            <a:spLocks noChangeArrowheads="1"/>
          </p:cNvSpPr>
          <p:nvPr/>
        </p:nvSpPr>
        <p:spPr bwMode="auto">
          <a:xfrm>
            <a:off x="5337175" y="199548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5"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6" name="角丸四角形 1"/>
          <p:cNvSpPr>
            <a:spLocks noChangeArrowheads="1"/>
          </p:cNvSpPr>
          <p:nvPr/>
        </p:nvSpPr>
        <p:spPr bwMode="auto">
          <a:xfrm>
            <a:off x="3923928" y="5226050"/>
            <a:ext cx="504386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None/>
            </a:pPr>
            <a:r>
              <a:rPr lang="ja-JP" altLang="en-US" sz="4800" b="1" dirty="0">
                <a:solidFill>
                  <a:srgbClr val="FF0000"/>
                </a:solidFill>
                <a:latin typeface="メイリオ" panose="020B0604030504040204" pitchFamily="50" charset="-128"/>
                <a:ea typeface="メイリオ" panose="020B0604030504040204" pitchFamily="50" charset="-128"/>
              </a:rPr>
              <a:t>候補者</a:t>
            </a:r>
            <a:r>
              <a:rPr lang="ja-JP" altLang="en-US" sz="1800" b="1" dirty="0">
                <a:latin typeface="メイリオ" panose="020B0604030504040204" pitchFamily="50" charset="-128"/>
                <a:ea typeface="メイリオ" panose="020B0604030504040204" pitchFamily="50" charset="-128"/>
              </a:rPr>
              <a:t>又は</a:t>
            </a:r>
            <a:r>
              <a:rPr lang="ja-JP" altLang="en-US" sz="4800" b="1" dirty="0">
                <a:solidFill>
                  <a:srgbClr val="FF0000"/>
                </a:solidFill>
                <a:latin typeface="メイリオ" panose="020B0604030504040204" pitchFamily="50" charset="-128"/>
                <a:ea typeface="メイリオ" panose="020B0604030504040204" pitchFamily="50" charset="-128"/>
              </a:rPr>
              <a:t>政党等</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選挙クイズ①</a:t>
            </a:r>
            <a:endParaRPr lang="ja-JP" altLang="ja-JP">
              <a:ea typeface="メイリオ" panose="020B0604030504040204" pitchFamily="50" charset="-128"/>
            </a:endParaRPr>
          </a:p>
        </p:txBody>
      </p:sp>
      <p:sp>
        <p:nvSpPr>
          <p:cNvPr id="87043" name="テキスト ボックス 2"/>
          <p:cNvSpPr txBox="1">
            <a:spLocks noChangeArrowheads="1"/>
          </p:cNvSpPr>
          <p:nvPr/>
        </p:nvSpPr>
        <p:spPr bwMode="auto">
          <a:xfrm>
            <a:off x="539750" y="2565400"/>
            <a:ext cx="80645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投票（開票）の結果、得票数が同じになったらどうやって当選者を決める？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コンテンツ プレースホルダー 2"/>
          <p:cNvSpPr>
            <a:spLocks noGrp="1"/>
          </p:cNvSpPr>
          <p:nvPr>
            <p:ph idx="1"/>
          </p:nvPr>
        </p:nvSpPr>
        <p:spPr>
          <a:xfrm>
            <a:off x="611188" y="1844675"/>
            <a:ext cx="7843837" cy="4248150"/>
          </a:xfrm>
        </p:spPr>
        <p:txBody>
          <a:bodyPr/>
          <a:lstStyle/>
          <a:p>
            <a:pPr marL="0" indent="0">
              <a:buFont typeface="Wingdings" panose="05000000000000000000" pitchFamily="2" charset="2"/>
              <a:buNone/>
            </a:pPr>
            <a:r>
              <a:rPr lang="en-US" altLang="ja-JP" sz="4800"/>
              <a:t>A</a:t>
            </a:r>
            <a:r>
              <a:rPr lang="ja-JP" altLang="en-US" sz="4800"/>
              <a:t>　これまで当選した回数</a:t>
            </a:r>
          </a:p>
          <a:p>
            <a:pPr marL="0" indent="0">
              <a:buFont typeface="Wingdings" panose="05000000000000000000" pitchFamily="2" charset="2"/>
              <a:buNone/>
            </a:pPr>
            <a:r>
              <a:rPr lang="ja-JP" altLang="en-US" sz="4800"/>
              <a:t>　の多い人</a:t>
            </a:r>
          </a:p>
          <a:p>
            <a:pPr marL="0" indent="0">
              <a:buFont typeface="Wingdings" panose="05000000000000000000" pitchFamily="2" charset="2"/>
              <a:buNone/>
            </a:pPr>
            <a:r>
              <a:rPr lang="en-US" altLang="ja-JP" sz="4800"/>
              <a:t>B</a:t>
            </a:r>
            <a:r>
              <a:rPr lang="ja-JP" altLang="en-US" sz="4800"/>
              <a:t>　もう一度、選挙する</a:t>
            </a:r>
            <a:endParaRPr lang="en-US" altLang="ja-JP" sz="4800"/>
          </a:p>
          <a:p>
            <a:pPr marL="0" indent="0">
              <a:buFont typeface="Wingdings" panose="05000000000000000000" pitchFamily="2" charset="2"/>
              <a:buNone/>
            </a:pPr>
            <a:r>
              <a:rPr lang="en-US" altLang="ja-JP" sz="4800"/>
              <a:t>C</a:t>
            </a:r>
            <a:r>
              <a:rPr lang="ja-JP" altLang="en-US" sz="4800"/>
              <a:t>　くじで決める</a:t>
            </a:r>
          </a:p>
        </p:txBody>
      </p:sp>
      <p:sp>
        <p:nvSpPr>
          <p:cNvPr id="89091" name="タイトル 1"/>
          <p:cNvSpPr>
            <a:spLocks noGrp="1"/>
          </p:cNvSpPr>
          <p:nvPr>
            <p:ph type="title"/>
          </p:nvPr>
        </p:nvSpPr>
        <p:spPr>
          <a:xfrm>
            <a:off x="1371600" y="762000"/>
            <a:ext cx="4137025" cy="838200"/>
          </a:xfrm>
        </p:spPr>
        <p:txBody>
          <a:bodyPr/>
          <a:lstStyle/>
          <a:p>
            <a:r>
              <a:rPr lang="ja-JP" altLang="en-US"/>
              <a:t>選挙クイズ①</a:t>
            </a:r>
          </a:p>
        </p:txBody>
      </p:sp>
      <p:sp>
        <p:nvSpPr>
          <p:cNvPr id="6" name="角丸四角形 1"/>
          <p:cNvSpPr>
            <a:spLocks noChangeArrowheads="1"/>
          </p:cNvSpPr>
          <p:nvPr/>
        </p:nvSpPr>
        <p:spPr bwMode="auto">
          <a:xfrm>
            <a:off x="611188" y="4508500"/>
            <a:ext cx="748982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814"/>
          <a:stretch>
            <a:fillRect/>
          </a:stretch>
        </p:blipFill>
        <p:spPr bwMode="auto">
          <a:xfrm>
            <a:off x="1116013" y="2133600"/>
            <a:ext cx="6656387" cy="364331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タイトル 1"/>
          <p:cNvSpPr>
            <a:spLocks noGrp="1"/>
          </p:cNvSpPr>
          <p:nvPr>
            <p:ph type="title"/>
          </p:nvPr>
        </p:nvSpPr>
        <p:spPr/>
        <p:txBody>
          <a:bodyPr/>
          <a:lstStyle/>
          <a:p>
            <a:r>
              <a:rPr lang="ja-JP" altLang="en-US">
                <a:solidFill>
                  <a:srgbClr val="003399"/>
                </a:solidFill>
              </a:rPr>
              <a:t>熊本市議会議員選挙</a:t>
            </a:r>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hidden">
          <a:xfrm>
            <a:off x="323850" y="836613"/>
            <a:ext cx="8569325" cy="4608512"/>
          </a:xfrm>
          <a:prstGeom prst="roundRect">
            <a:avLst>
              <a:gd name="adj" fmla="val 0"/>
            </a:avLst>
          </a:prstGeom>
          <a:solidFill>
            <a:schemeClr val="bg1"/>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20000"/>
              </a:spcBef>
              <a:buClr>
                <a:schemeClr val="bg1"/>
              </a:buClr>
              <a:buSzPct val="100000"/>
              <a:buFont typeface="Wingdings" panose="05000000000000000000" pitchFamily="2" charset="2"/>
              <a:buNone/>
              <a:defRPr/>
            </a:pPr>
            <a:r>
              <a:rPr lang="ja-JP" altLang="en-US" sz="5400" b="1">
                <a:latin typeface="HG丸ｺﾞｼｯｸM-PRO" panose="020F0600000000000000" pitchFamily="50" charset="-128"/>
              </a:rPr>
              <a:t>投票用紙に</a:t>
            </a:r>
          </a:p>
          <a:p>
            <a:pPr algn="ctr" eaLnBrk="1" hangingPunct="1">
              <a:spcBef>
                <a:spcPct val="20000"/>
              </a:spcBef>
              <a:buClr>
                <a:schemeClr val="bg1"/>
              </a:buClr>
              <a:buSzPct val="100000"/>
              <a:buFont typeface="Wingdings" panose="05000000000000000000" pitchFamily="2" charset="2"/>
              <a:buNone/>
              <a:defRPr/>
            </a:pPr>
            <a:r>
              <a:rPr lang="ja-JP" altLang="en-US" sz="5400" b="1">
                <a:latin typeface="HG丸ｺﾞｼｯｸM-PRO" panose="020F0600000000000000" pitchFamily="50" charset="-128"/>
              </a:rPr>
              <a:t>ある　仕掛けが　あります</a:t>
            </a:r>
            <a:endParaRPr lang="en-US" altLang="ja-JP" sz="5400" b="1">
              <a:latin typeface="HG丸ｺﾞｼｯｸM-PRO" panose="020F0600000000000000" pitchFamily="50" charset="-128"/>
              <a:ea typeface="メイリオ" panose="020B0604030504040204" pitchFamily="50" charset="-128"/>
            </a:endParaRPr>
          </a:p>
        </p:txBody>
      </p:sp>
      <p:sp>
        <p:nvSpPr>
          <p:cNvPr id="17" name="角丸四角形 16"/>
          <p:cNvSpPr/>
          <p:nvPr/>
        </p:nvSpPr>
        <p:spPr bwMode="hidden">
          <a:xfrm>
            <a:off x="323850" y="2852738"/>
            <a:ext cx="8569325" cy="936625"/>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A</a:t>
            </a:r>
            <a:r>
              <a:rPr lang="ja-JP" altLang="en-US" sz="4400" b="1">
                <a:solidFill>
                  <a:srgbClr val="000000"/>
                </a:solidFill>
                <a:latin typeface="HG丸ｺﾞｼｯｸM-PRO" panose="020F0600000000000000" pitchFamily="50" charset="-128"/>
                <a:ea typeface="メイリオ" panose="020B0604030504040204" pitchFamily="50" charset="-128"/>
              </a:rPr>
              <a:t>　折っても自然と戻る</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18" name="角丸四角形 17"/>
          <p:cNvSpPr/>
          <p:nvPr/>
        </p:nvSpPr>
        <p:spPr bwMode="hidden">
          <a:xfrm>
            <a:off x="323850" y="3789363"/>
            <a:ext cx="8569325" cy="935037"/>
          </a:xfrm>
          <a:prstGeom prst="roundRect">
            <a:avLst>
              <a:gd name="adj" fmla="val 0"/>
            </a:avLst>
          </a:prstGeom>
          <a:solidFill>
            <a:srgbClr val="FFFF99"/>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B</a:t>
            </a:r>
            <a:r>
              <a:rPr lang="ja-JP" altLang="en-US" sz="4400" b="1">
                <a:solidFill>
                  <a:srgbClr val="000000"/>
                </a:solidFill>
                <a:latin typeface="HG丸ｺﾞｼｯｸM-PRO" panose="020F0600000000000000" pitchFamily="50" charset="-128"/>
                <a:ea typeface="メイリオ" panose="020B0604030504040204" pitchFamily="50" charset="-128"/>
              </a:rPr>
              <a:t>　燃えない紙</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19" name="角丸四角形 18"/>
          <p:cNvSpPr/>
          <p:nvPr/>
        </p:nvSpPr>
        <p:spPr bwMode="hidden">
          <a:xfrm>
            <a:off x="323850" y="4724400"/>
            <a:ext cx="8569325" cy="1009650"/>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a:solidFill>
                  <a:srgbClr val="000000"/>
                </a:solidFill>
                <a:latin typeface="HG丸ｺﾞｼｯｸM-PRO" panose="020F0600000000000000" pitchFamily="50" charset="-128"/>
                <a:ea typeface="メイリオ" panose="020B0604030504040204" pitchFamily="50" charset="-128"/>
              </a:rPr>
              <a:t>　</a:t>
            </a:r>
            <a:r>
              <a:rPr lang="en-US" altLang="ja-JP" sz="4400" b="1">
                <a:solidFill>
                  <a:srgbClr val="000000"/>
                </a:solidFill>
                <a:latin typeface="HG丸ｺﾞｼｯｸM-PRO" panose="020F0600000000000000" pitchFamily="50" charset="-128"/>
                <a:ea typeface="メイリオ" panose="020B0604030504040204" pitchFamily="50" charset="-128"/>
              </a:rPr>
              <a:t>C</a:t>
            </a:r>
            <a:r>
              <a:rPr lang="ja-JP" altLang="en-US" sz="4400" b="1">
                <a:solidFill>
                  <a:srgbClr val="000000"/>
                </a:solidFill>
                <a:latin typeface="HG丸ｺﾞｼｯｸM-PRO" panose="020F0600000000000000" pitchFamily="50" charset="-128"/>
                <a:ea typeface="メイリオ" panose="020B0604030504040204" pitchFamily="50" charset="-128"/>
              </a:rPr>
              <a:t>　一度書いた字は消えない</a:t>
            </a:r>
            <a:endParaRPr lang="en-US" altLang="ja-JP" sz="4400" b="1">
              <a:solidFill>
                <a:srgbClr val="000000"/>
              </a:solidFill>
              <a:latin typeface="HG丸ｺﾞｼｯｸM-PRO" panose="020F0600000000000000" pitchFamily="50" charset="-128"/>
              <a:ea typeface="メイリオ" panose="020B0604030504040204" pitchFamily="50" charset="-128"/>
            </a:endParaRPr>
          </a:p>
        </p:txBody>
      </p:sp>
      <p:sp>
        <p:nvSpPr>
          <p:cNvPr id="2" name="角丸四角形 1"/>
          <p:cNvSpPr/>
          <p:nvPr/>
        </p:nvSpPr>
        <p:spPr bwMode="auto">
          <a:xfrm>
            <a:off x="323850" y="2852738"/>
            <a:ext cx="8569325" cy="936625"/>
          </a:xfrm>
          <a:prstGeom prst="roundRect">
            <a:avLst/>
          </a:prstGeom>
          <a:noFill/>
          <a:ln w="120650"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世界の国々の選挙制度</a:t>
            </a:r>
          </a:p>
        </p:txBody>
      </p:sp>
      <p:sp>
        <p:nvSpPr>
          <p:cNvPr id="8" name="角丸四角形 7"/>
          <p:cNvSpPr/>
          <p:nvPr/>
        </p:nvSpPr>
        <p:spPr bwMode="hidden">
          <a:xfrm>
            <a:off x="323850" y="1916113"/>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000" b="1" dirty="0">
                <a:solidFill>
                  <a:schemeClr val="bg2">
                    <a:lumMod val="90000"/>
                    <a:lumOff val="10000"/>
                  </a:schemeClr>
                </a:solidFill>
                <a:latin typeface="HG丸ｺﾞｼｯｸM-PRO" pitchFamily="50" charset="-128"/>
                <a:ea typeface="HG丸ｺﾞｼｯｸM-PRO" pitchFamily="50" charset="-128"/>
              </a:rPr>
              <a:t>　実際にある制度は何かな？</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15913" y="2852738"/>
            <a:ext cx="8569325" cy="1014412"/>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投票しないと罰金</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3867150"/>
            <a:ext cx="8569325" cy="1073150"/>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電子メールで投票ができる</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投票日の前日は禁酒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2" name="円/楕円 12"/>
          <p:cNvSpPr>
            <a:spLocks noChangeArrowheads="1"/>
          </p:cNvSpPr>
          <p:nvPr/>
        </p:nvSpPr>
        <p:spPr bwMode="auto">
          <a:xfrm>
            <a:off x="393700" y="2781300"/>
            <a:ext cx="1150938"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4" name="円/楕円 12"/>
          <p:cNvSpPr>
            <a:spLocks noChangeArrowheads="1"/>
          </p:cNvSpPr>
          <p:nvPr/>
        </p:nvSpPr>
        <p:spPr bwMode="auto">
          <a:xfrm>
            <a:off x="468313" y="3860800"/>
            <a:ext cx="1150937"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5" name="円/楕円 12"/>
          <p:cNvSpPr>
            <a:spLocks noChangeArrowheads="1"/>
          </p:cNvSpPr>
          <p:nvPr/>
        </p:nvSpPr>
        <p:spPr bwMode="auto">
          <a:xfrm>
            <a:off x="468313" y="4859338"/>
            <a:ext cx="1150937" cy="1171575"/>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a:spLocks noChangeArrowheads="1"/>
          </p:cNvSpPr>
          <p:nvPr/>
        </p:nvSpPr>
        <p:spPr bwMode="auto">
          <a:xfrm>
            <a:off x="395288" y="3213100"/>
            <a:ext cx="2736850"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 name="角丸四角形 9"/>
          <p:cNvSpPr>
            <a:spLocks noChangeArrowheads="1"/>
          </p:cNvSpPr>
          <p:nvPr/>
        </p:nvSpPr>
        <p:spPr bwMode="auto">
          <a:xfrm>
            <a:off x="3851275" y="2565400"/>
            <a:ext cx="4802188"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4452" name="コンテンツ プレースホルダー 2"/>
          <p:cNvSpPr>
            <a:spLocks noGrp="1"/>
          </p:cNvSpPr>
          <p:nvPr>
            <p:ph idx="1"/>
          </p:nvPr>
        </p:nvSpPr>
        <p:spPr>
          <a:xfrm>
            <a:off x="539750" y="1955800"/>
            <a:ext cx="8113713" cy="2049463"/>
          </a:xfrm>
        </p:spPr>
        <p:txBody>
          <a:bodyPr/>
          <a:lstStyle/>
          <a:p>
            <a:pPr marL="0" indent="0">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4000">
                <a:latin typeface="メイリオ" panose="020B0604030504040204" pitchFamily="50" charset="-128"/>
                <a:ea typeface="メイリオ" panose="020B0604030504040204" pitchFamily="50" charset="-128"/>
              </a:rPr>
              <a:t>特定の選挙で特定の候補者の当選を目的として、投票をしてもらうための活動のことです。</a:t>
            </a:r>
            <a:endParaRPr lang="en-US" altLang="ja-JP" sz="400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p>
        </p:txBody>
      </p:sp>
      <p:sp>
        <p:nvSpPr>
          <p:cNvPr id="104453" name="タイトル 1"/>
          <p:cNvSpPr>
            <a:spLocks noGrp="1"/>
          </p:cNvSpPr>
          <p:nvPr>
            <p:ph type="title"/>
          </p:nvPr>
        </p:nvSpPr>
        <p:spPr>
          <a:xfrm>
            <a:off x="1547813" y="836613"/>
            <a:ext cx="7056437" cy="777875"/>
          </a:xfrm>
        </p:spPr>
        <p:txBody>
          <a:bodyPr/>
          <a:lstStyle/>
          <a:p>
            <a:r>
              <a:rPr lang="ja-JP" altLang="en-US"/>
              <a:t>選挙運動とは</a:t>
            </a:r>
          </a:p>
        </p:txBody>
      </p:sp>
      <p:sp>
        <p:nvSpPr>
          <p:cNvPr id="31750" name="コンテンツ プレースホルダー 2"/>
          <p:cNvSpPr txBox="1">
            <a:spLocks/>
          </p:cNvSpPr>
          <p:nvPr/>
        </p:nvSpPr>
        <p:spPr bwMode="auto">
          <a:xfrm>
            <a:off x="539750" y="4221163"/>
            <a:ext cx="8113713" cy="14398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ただし、</a:t>
            </a:r>
            <a:r>
              <a:rPr lang="ja-JP" altLang="en-US" sz="4000" b="1">
                <a:solidFill>
                  <a:srgbClr val="00B050"/>
                </a:solidFill>
                <a:latin typeface="メイリオ" panose="020B0604030504040204" pitchFamily="50" charset="-128"/>
                <a:ea typeface="メイリオ" panose="020B0604030504040204" pitchFamily="50" charset="-128"/>
              </a:rPr>
              <a:t>選挙が公正に行われるよう</a:t>
            </a:r>
          </a:p>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4000" b="1">
                <a:solidFill>
                  <a:srgbClr val="FF0000"/>
                </a:solidFill>
                <a:latin typeface="メイリオ" panose="020B0604030504040204" pitchFamily="50" charset="-128"/>
                <a:ea typeface="メイリオ" panose="020B0604030504040204" pitchFamily="50" charset="-128"/>
              </a:rPr>
              <a:t>一定のルール</a:t>
            </a:r>
            <a:r>
              <a:rPr lang="ja-JP" altLang="en-US" sz="4000">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が定められている</a:t>
            </a:r>
            <a:r>
              <a:rPr lang="ja-JP" altLang="en-US" sz="240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403341838"/>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500" fill="hold"/>
                                        <p:tgtEl>
                                          <p:spTgt spid="31750"/>
                                        </p:tgtEl>
                                        <p:attrNameLst>
                                          <p:attrName>ppt_w</p:attrName>
                                        </p:attrNameLst>
                                      </p:cBhvr>
                                      <p:tavLst>
                                        <p:tav tm="0">
                                          <p:val>
                                            <p:fltVal val="0"/>
                                          </p:val>
                                        </p:tav>
                                        <p:tav tm="100000">
                                          <p:val>
                                            <p:strVal val="#ppt_w"/>
                                          </p:val>
                                        </p:tav>
                                      </p:tavLst>
                                    </p:anim>
                                    <p:anim calcmode="lin" valueType="num">
                                      <p:cBhvr>
                                        <p:cTn id="16" dur="500" fill="hold"/>
                                        <p:tgtEl>
                                          <p:spTgt spid="31750"/>
                                        </p:tgtEl>
                                        <p:attrNameLst>
                                          <p:attrName>ppt_h</p:attrName>
                                        </p:attrNameLst>
                                      </p:cBhvr>
                                      <p:tavLst>
                                        <p:tav tm="0">
                                          <p:val>
                                            <p:fltVal val="0"/>
                                          </p:val>
                                        </p:tav>
                                        <p:tav tm="100000">
                                          <p:val>
                                            <p:strVal val="#ppt_h"/>
                                          </p:val>
                                        </p:tav>
                                      </p:tavLst>
                                    </p:anim>
                                    <p:animEffect transition="in" filter="fade">
                                      <p:cBhvr>
                                        <p:cTn id="1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317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選挙運動の種類</a:t>
            </a:r>
          </a:p>
        </p:txBody>
      </p:sp>
      <p:sp>
        <p:nvSpPr>
          <p:cNvPr id="15" name="AutoShape 2" descr="earth2"/>
          <p:cNvSpPr>
            <a:spLocks noChangeArrowheads="1"/>
          </p:cNvSpPr>
          <p:nvPr/>
        </p:nvSpPr>
        <p:spPr bwMode="auto">
          <a:xfrm>
            <a:off x="636588" y="1989138"/>
            <a:ext cx="7031037" cy="3700462"/>
          </a:xfrm>
          <a:prstGeom prst="roundRect">
            <a:avLst>
              <a:gd name="adj" fmla="val 1365"/>
            </a:avLst>
          </a:prstGeom>
          <a:blipFill dpi="0" rotWithShape="0">
            <a:blip r:embed="rId3"/>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2" descr="C:\Users\T0521154\Desktop\net_senkyo.png"/>
          <p:cNvPicPr>
            <a:picLocks noChangeAspect="1" noChangeArrowheads="1"/>
          </p:cNvPicPr>
          <p:nvPr/>
        </p:nvPicPr>
        <p:blipFill>
          <a:blip r:embed="rId4"/>
          <a:srcRect/>
          <a:stretch>
            <a:fillRect/>
          </a:stretch>
        </p:blipFill>
        <p:spPr bwMode="auto">
          <a:xfrm>
            <a:off x="5645150" y="4089400"/>
            <a:ext cx="1701800" cy="1506538"/>
          </a:xfrm>
          <a:prstGeom prst="rect">
            <a:avLst/>
          </a:prstGeom>
          <a:solidFill>
            <a:schemeClr val="bg1"/>
          </a:solidFill>
          <a:ln>
            <a:noFill/>
          </a:ln>
          <a:effectLst>
            <a:outerShdw blurRad="50800" dist="38100" dir="2700000" algn="tl" rotWithShape="0">
              <a:prstClr val="black">
                <a:alpha val="40000"/>
              </a:prstClr>
            </a:outerShdw>
          </a:effectLst>
        </p:spPr>
      </p:pic>
      <p:pic>
        <p:nvPicPr>
          <p:cNvPr id="17" name="Picture 10" descr="C:\Users\T0521154\Desktop\shinbun_man.png"/>
          <p:cNvPicPr>
            <a:picLocks noChangeAspect="1" noChangeArrowheads="1"/>
          </p:cNvPicPr>
          <p:nvPr/>
        </p:nvPicPr>
        <p:blipFill>
          <a:blip r:embed="rId5"/>
          <a:srcRect/>
          <a:stretch>
            <a:fillRect/>
          </a:stretch>
        </p:blipFill>
        <p:spPr bwMode="auto">
          <a:xfrm>
            <a:off x="3749675" y="4106863"/>
            <a:ext cx="1270000" cy="1447800"/>
          </a:xfrm>
          <a:prstGeom prst="rect">
            <a:avLst/>
          </a:prstGeom>
          <a:solidFill>
            <a:schemeClr val="bg1"/>
          </a:solidFill>
          <a:ln>
            <a:noFill/>
          </a:ln>
          <a:effectLst>
            <a:outerShdw blurRad="50800" dist="38100" dir="2700000" algn="tl" rotWithShape="0">
              <a:prstClr val="black">
                <a:alpha val="40000"/>
              </a:prstClr>
            </a:outerShdw>
          </a:effectLst>
        </p:spPr>
      </p:pic>
      <p:pic>
        <p:nvPicPr>
          <p:cNvPr id="18" name="Picture 2" descr="C:\Users\2000362fa\Desktop\AC\IMG_0651.jpg"/>
          <p:cNvPicPr>
            <a:picLocks noChangeAspect="1" noChangeArrowheads="1"/>
          </p:cNvPicPr>
          <p:nvPr/>
        </p:nvPicPr>
        <p:blipFill>
          <a:blip r:embed="rId6"/>
          <a:srcRect/>
          <a:stretch>
            <a:fillRect/>
          </a:stretch>
        </p:blipFill>
        <p:spPr bwMode="auto">
          <a:xfrm>
            <a:off x="1268413" y="3884613"/>
            <a:ext cx="1806575" cy="173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角丸四角形 1"/>
          <p:cNvSpPr>
            <a:spLocks noChangeArrowheads="1"/>
          </p:cNvSpPr>
          <p:nvPr/>
        </p:nvSpPr>
        <p:spPr bwMode="auto">
          <a:xfrm rot="-840000">
            <a:off x="709613" y="3751263"/>
            <a:ext cx="13303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pic>
        <p:nvPicPr>
          <p:cNvPr id="21" name="Picture 39" descr="\\172.20.33.16\市町村課共通\70選挙\選挙啓発\■H29冊子作り（高校生版）\AC\IMG_0682.JPG"/>
          <p:cNvPicPr>
            <a:picLocks noChangeAspect="1" noChangeArrowheads="1"/>
          </p:cNvPicPr>
          <p:nvPr/>
        </p:nvPicPr>
        <p:blipFill>
          <a:blip r:embed="rId7"/>
          <a:srcRect/>
          <a:stretch>
            <a:fillRect/>
          </a:stretch>
        </p:blipFill>
        <p:spPr bwMode="auto">
          <a:xfrm>
            <a:off x="3419475" y="2397125"/>
            <a:ext cx="1443038" cy="1441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0" descr="\\172.20.33.16\市町村課共通\70選挙\選挙啓発\■H29冊子作り（高校生版）\AC\IMG_0683.jpg"/>
          <p:cNvPicPr>
            <a:picLocks noChangeAspect="1" noChangeArrowheads="1"/>
          </p:cNvPicPr>
          <p:nvPr/>
        </p:nvPicPr>
        <p:blipFill>
          <a:blip r:embed="rId8"/>
          <a:srcRect/>
          <a:stretch>
            <a:fillRect/>
          </a:stretch>
        </p:blipFill>
        <p:spPr bwMode="auto">
          <a:xfrm>
            <a:off x="1268413" y="2300288"/>
            <a:ext cx="1771650" cy="1327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1" descr="\\172.20.33.16\市町村課共通\70選挙\選挙啓発\■H29冊子作り（高校生版）\AC\IMG_0667.jpg"/>
          <p:cNvPicPr>
            <a:picLocks noChangeAspect="1" noChangeArrowheads="1"/>
          </p:cNvPicPr>
          <p:nvPr/>
        </p:nvPicPr>
        <p:blipFill>
          <a:blip r:embed="rId9"/>
          <a:srcRect/>
          <a:stretch>
            <a:fillRect/>
          </a:stretch>
        </p:blipFill>
        <p:spPr bwMode="auto">
          <a:xfrm>
            <a:off x="5734050" y="2355850"/>
            <a:ext cx="1524000"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5243" name="角丸四角形 1"/>
          <p:cNvSpPr>
            <a:spLocks noChangeArrowheads="1"/>
          </p:cNvSpPr>
          <p:nvPr/>
        </p:nvSpPr>
        <p:spPr bwMode="auto">
          <a:xfrm rot="-840000">
            <a:off x="603250" y="2125663"/>
            <a:ext cx="1331913"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選挙カー</a:t>
            </a:r>
            <a:endParaRPr lang="ja-JP" altLang="en-US" sz="1600">
              <a:latin typeface="Tahoma" panose="020B0604030504040204" pitchFamily="34" charset="0"/>
              <a:ea typeface="ＭＳ Ｐゴシック" panose="020B0600070205080204" pitchFamily="50" charset="-128"/>
            </a:endParaRPr>
          </a:p>
        </p:txBody>
      </p:sp>
      <p:sp>
        <p:nvSpPr>
          <p:cNvPr id="95244" name="角丸四角形 1"/>
          <p:cNvSpPr>
            <a:spLocks noChangeArrowheads="1"/>
          </p:cNvSpPr>
          <p:nvPr/>
        </p:nvSpPr>
        <p:spPr bwMode="auto">
          <a:xfrm rot="-840000">
            <a:off x="3016250" y="2125663"/>
            <a:ext cx="15954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600">
              <a:latin typeface="Tahoma" panose="020B0604030504040204" pitchFamily="34" charset="0"/>
              <a:ea typeface="ＭＳ Ｐゴシック" panose="020B0600070205080204" pitchFamily="50" charset="-128"/>
            </a:endParaRPr>
          </a:p>
        </p:txBody>
      </p:sp>
      <p:sp>
        <p:nvSpPr>
          <p:cNvPr id="95245" name="角丸四角形 1"/>
          <p:cNvSpPr>
            <a:spLocks noChangeArrowheads="1"/>
          </p:cNvSpPr>
          <p:nvPr/>
        </p:nvSpPr>
        <p:spPr bwMode="auto">
          <a:xfrm rot="-840000">
            <a:off x="5103813" y="2071688"/>
            <a:ext cx="21431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街頭／個人演説会</a:t>
            </a:r>
            <a:endParaRPr lang="ja-JP" altLang="en-US" sz="1600">
              <a:latin typeface="Tahoma" panose="020B0604030504040204" pitchFamily="34" charset="0"/>
              <a:ea typeface="ＭＳ Ｐゴシック" panose="020B0600070205080204" pitchFamily="50" charset="-128"/>
            </a:endParaRPr>
          </a:p>
        </p:txBody>
      </p:sp>
      <p:sp>
        <p:nvSpPr>
          <p:cNvPr id="95246" name="角丸四角形 1"/>
          <p:cNvSpPr>
            <a:spLocks noChangeArrowheads="1"/>
          </p:cNvSpPr>
          <p:nvPr/>
        </p:nvSpPr>
        <p:spPr bwMode="auto">
          <a:xfrm rot="-840000">
            <a:off x="4875213" y="3913188"/>
            <a:ext cx="1908175" cy="3508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候補者・政党SNS</a:t>
            </a:r>
            <a:endParaRPr lang="ja-JP" altLang="en-US" sz="1600">
              <a:latin typeface="Tahoma" panose="020B0604030504040204" pitchFamily="34" charset="0"/>
              <a:ea typeface="ＭＳ Ｐゴシック" panose="020B0600070205080204" pitchFamily="50" charset="-128"/>
            </a:endParaRPr>
          </a:p>
        </p:txBody>
      </p:sp>
      <p:sp>
        <p:nvSpPr>
          <p:cNvPr id="95247" name="角丸四角形 1"/>
          <p:cNvSpPr>
            <a:spLocks noChangeArrowheads="1"/>
          </p:cNvSpPr>
          <p:nvPr/>
        </p:nvSpPr>
        <p:spPr bwMode="auto">
          <a:xfrm rot="-840000">
            <a:off x="3149600" y="3913188"/>
            <a:ext cx="13287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transition spd="slow" advTm="10508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コンテンツ プレースホルダー 2"/>
          <p:cNvSpPr>
            <a:spLocks noGrp="1"/>
          </p:cNvSpPr>
          <p:nvPr>
            <p:ph idx="1"/>
          </p:nvPr>
        </p:nvSpPr>
        <p:spPr>
          <a:xfrm>
            <a:off x="457200" y="2060575"/>
            <a:ext cx="8291513" cy="1439863"/>
          </a:xfrm>
        </p:spPr>
        <p:txBody>
          <a:bodyPr/>
          <a:lstStyle/>
          <a:p>
            <a:pPr marL="0" indent="0">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3600" b="1">
                <a:solidFill>
                  <a:srgbClr val="FF0000"/>
                </a:solidFill>
                <a:latin typeface="メイリオ" panose="020B0604030504040204" pitchFamily="50" charset="-128"/>
                <a:ea typeface="メイリオ" panose="020B0604030504040204" pitchFamily="50" charset="-128"/>
              </a:rPr>
              <a:t>立候補届出</a:t>
            </a:r>
            <a:r>
              <a:rPr lang="ja-JP" altLang="en-US" sz="2800">
                <a:latin typeface="メイリオ" panose="020B0604030504040204" pitchFamily="50" charset="-128"/>
                <a:ea typeface="メイリオ" panose="020B0604030504040204" pitchFamily="50" charset="-128"/>
              </a:rPr>
              <a:t>（届出できる日は１日のみ）</a:t>
            </a:r>
          </a:p>
          <a:p>
            <a:pPr marL="0" indent="0">
              <a:buFont typeface="Wingdings" panose="05000000000000000000" pitchFamily="2" charset="2"/>
              <a:buNone/>
            </a:pPr>
            <a:r>
              <a:rPr lang="ja-JP" altLang="en-US" sz="3600">
                <a:latin typeface="メイリオ" panose="020B0604030504040204" pitchFamily="50" charset="-128"/>
                <a:ea typeface="メイリオ" panose="020B0604030504040204" pitchFamily="50" charset="-128"/>
              </a:rPr>
              <a:t>　　　をしてから </a:t>
            </a:r>
            <a:r>
              <a:rPr lang="ja-JP" altLang="en-US" sz="3600" b="1">
                <a:solidFill>
                  <a:srgbClr val="FF0000"/>
                </a:solidFill>
                <a:latin typeface="メイリオ" panose="020B0604030504040204" pitchFamily="50" charset="-128"/>
                <a:ea typeface="メイリオ" panose="020B0604030504040204" pitchFamily="50" charset="-128"/>
              </a:rPr>
              <a:t>投票日の前日 </a:t>
            </a:r>
            <a:r>
              <a:rPr lang="ja-JP" altLang="en-US" sz="3600">
                <a:latin typeface="メイリオ" panose="020B0604030504040204" pitchFamily="50" charset="-128"/>
                <a:ea typeface="メイリオ" panose="020B0604030504040204" pitchFamily="50" charset="-128"/>
              </a:rPr>
              <a:t>まで</a:t>
            </a:r>
          </a:p>
        </p:txBody>
      </p:sp>
      <p:sp>
        <p:nvSpPr>
          <p:cNvPr id="106499" name="タイトル 1"/>
          <p:cNvSpPr>
            <a:spLocks noGrp="1"/>
          </p:cNvSpPr>
          <p:nvPr>
            <p:ph type="title"/>
          </p:nvPr>
        </p:nvSpPr>
        <p:spPr>
          <a:xfrm>
            <a:off x="1547813" y="836613"/>
            <a:ext cx="7056437" cy="777875"/>
          </a:xfrm>
        </p:spPr>
        <p:txBody>
          <a:bodyPr/>
          <a:lstStyle/>
          <a:p>
            <a:r>
              <a:rPr lang="ja-JP" altLang="en-US" sz="4000"/>
              <a:t>選挙運動の期間</a:t>
            </a:r>
          </a:p>
        </p:txBody>
      </p:sp>
      <p:sp>
        <p:nvSpPr>
          <p:cNvPr id="5" name="コンテンツ プレースホルダー 2"/>
          <p:cNvSpPr txBox="1">
            <a:spLocks/>
          </p:cNvSpPr>
          <p:nvPr/>
        </p:nvSpPr>
        <p:spPr bwMode="auto">
          <a:xfrm>
            <a:off x="468313" y="3630613"/>
            <a:ext cx="82915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dirty="0">
                <a:solidFill>
                  <a:srgbClr val="003399"/>
                </a:solidFill>
                <a:latin typeface="メイリオ" pitchFamily="50" charset="-128"/>
                <a:ea typeface="メイリオ" pitchFamily="50" charset="-128"/>
                <a:cs typeface="メイリオ" pitchFamily="50" charset="-128"/>
              </a:rPr>
              <a:t>選挙ごとの選挙運動期間（日数）</a:t>
            </a:r>
          </a:p>
          <a:p>
            <a:pPr marL="0" indent="0">
              <a:buFont typeface="Wingdings" pitchFamily="2" charset="2"/>
              <a:buNone/>
              <a:defRPr/>
            </a:pPr>
            <a:r>
              <a:rPr lang="ja-JP" altLang="en-US" sz="4400" dirty="0">
                <a:latin typeface="メイリオ" pitchFamily="50" charset="-128"/>
                <a:ea typeface="メイリオ" pitchFamily="50" charset="-128"/>
                <a:cs typeface="メイリオ" pitchFamily="50" charset="-128"/>
              </a:rPr>
              <a:t>　</a:t>
            </a:r>
            <a:endParaRPr lang="ja-JP" altLang="en-US" sz="3600" dirty="0">
              <a:latin typeface="メイリオ" pitchFamily="50" charset="-128"/>
              <a:ea typeface="メイリオ" pitchFamily="50" charset="-128"/>
              <a:cs typeface="メイリオ" pitchFamily="50" charset="-128"/>
            </a:endParaRPr>
          </a:p>
        </p:txBody>
      </p:sp>
      <p:sp>
        <p:nvSpPr>
          <p:cNvPr id="2" name="右矢印 1"/>
          <p:cNvSpPr/>
          <p:nvPr/>
        </p:nvSpPr>
        <p:spPr bwMode="auto">
          <a:xfrm>
            <a:off x="971550" y="3933825"/>
            <a:ext cx="7129463" cy="1008063"/>
          </a:xfrm>
          <a:prstGeom prst="rightArrow">
            <a:avLst>
              <a:gd name="adj1" fmla="val 62269"/>
              <a:gd name="adj2" fmla="val 156103"/>
            </a:avLst>
          </a:prstGeom>
          <a:gradFill>
            <a:gsLst>
              <a:gs pos="0">
                <a:schemeClr val="accent1">
                  <a:lumMod val="40000"/>
                  <a:lumOff val="60000"/>
                </a:schemeClr>
              </a:gs>
              <a:gs pos="28000">
                <a:schemeClr val="accent1">
                  <a:tint val="44500"/>
                  <a:satMod val="160000"/>
                </a:schemeClr>
              </a:gs>
              <a:gs pos="100000">
                <a:srgbClr val="008000"/>
              </a:gs>
            </a:gsLst>
            <a:lin ang="5400000" scaled="0"/>
          </a:gra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テキスト ボックス 2"/>
          <p:cNvSpPr txBox="1">
            <a:spLocks noChangeArrowheads="1"/>
          </p:cNvSpPr>
          <p:nvPr/>
        </p:nvSpPr>
        <p:spPr bwMode="auto">
          <a:xfrm>
            <a:off x="7954963" y="3644900"/>
            <a:ext cx="677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solidFill>
                  <a:srgbClr val="003399"/>
                </a:solidFill>
                <a:latin typeface="ＤＦ特太ゴシック体" panose="020B0509000000000000" pitchFamily="49" charset="-128"/>
                <a:ea typeface="ＤＦ特太ゴシック体" panose="020B0509000000000000" pitchFamily="49" charset="-128"/>
              </a:rPr>
              <a:t>投票日当日</a:t>
            </a:r>
          </a:p>
        </p:txBody>
      </p:sp>
      <p:sp>
        <p:nvSpPr>
          <p:cNvPr id="8" name="テキスト ボックス 7"/>
          <p:cNvSpPr txBox="1">
            <a:spLocks noChangeArrowheads="1"/>
          </p:cNvSpPr>
          <p:nvPr/>
        </p:nvSpPr>
        <p:spPr bwMode="auto">
          <a:xfrm>
            <a:off x="120967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知事</a:t>
            </a:r>
          </a:p>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参議院議員</a:t>
            </a:r>
          </a:p>
        </p:txBody>
      </p:sp>
      <p:sp>
        <p:nvSpPr>
          <p:cNvPr id="10" name="テキスト ボックス 9"/>
          <p:cNvSpPr txBox="1">
            <a:spLocks noChangeArrowheads="1"/>
          </p:cNvSpPr>
          <p:nvPr/>
        </p:nvSpPr>
        <p:spPr bwMode="auto">
          <a:xfrm>
            <a:off x="2276475" y="4862513"/>
            <a:ext cx="430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7C231A"/>
                </a:solidFill>
                <a:latin typeface="メイリオ" panose="020B0604030504040204" pitchFamily="50" charset="-128"/>
                <a:ea typeface="メイリオ" panose="020B0604030504040204" pitchFamily="50" charset="-128"/>
              </a:rPr>
              <a:t>仙台市長</a:t>
            </a:r>
          </a:p>
        </p:txBody>
      </p:sp>
      <p:sp>
        <p:nvSpPr>
          <p:cNvPr id="11" name="テキスト ボックス 10"/>
          <p:cNvSpPr txBox="1">
            <a:spLocks noChangeArrowheads="1"/>
          </p:cNvSpPr>
          <p:nvPr/>
        </p:nvSpPr>
        <p:spPr bwMode="auto">
          <a:xfrm>
            <a:off x="3232150" y="4862513"/>
            <a:ext cx="431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0000"/>
                </a:solidFill>
                <a:latin typeface="メイリオ" panose="020B0604030504040204" pitchFamily="50" charset="-128"/>
                <a:ea typeface="メイリオ" panose="020B0604030504040204" pitchFamily="50" charset="-128"/>
              </a:rPr>
              <a:t>衆議院議員</a:t>
            </a:r>
          </a:p>
        </p:txBody>
      </p:sp>
      <p:sp>
        <p:nvSpPr>
          <p:cNvPr id="12" name="テキスト ボックス 11"/>
          <p:cNvSpPr txBox="1"/>
          <p:nvPr/>
        </p:nvSpPr>
        <p:spPr>
          <a:xfrm>
            <a:off x="3992563" y="4868863"/>
            <a:ext cx="431800"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accent5">
                    <a:lumMod val="25000"/>
                  </a:schemeClr>
                </a:solidFill>
                <a:latin typeface="メイリオ" pitchFamily="50" charset="-128"/>
                <a:ea typeface="メイリオ" pitchFamily="50" charset="-128"/>
                <a:cs typeface="メイリオ" pitchFamily="50" charset="-128"/>
              </a:rPr>
              <a:t>県議会議員</a:t>
            </a:r>
          </a:p>
        </p:txBody>
      </p:sp>
      <p:sp>
        <p:nvSpPr>
          <p:cNvPr id="13" name="テキスト ボックス 12"/>
          <p:cNvSpPr txBox="1">
            <a:spLocks noChangeArrowheads="1"/>
          </p:cNvSpPr>
          <p:nvPr/>
        </p:nvSpPr>
        <p:spPr bwMode="auto">
          <a:xfrm>
            <a:off x="470852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市長</a:t>
            </a:r>
          </a:p>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市議員</a:t>
            </a:r>
          </a:p>
        </p:txBody>
      </p:sp>
      <p:sp>
        <p:nvSpPr>
          <p:cNvPr id="14" name="テキスト ボックス 13"/>
          <p:cNvSpPr txBox="1"/>
          <p:nvPr/>
        </p:nvSpPr>
        <p:spPr>
          <a:xfrm>
            <a:off x="5537200" y="4862513"/>
            <a:ext cx="725488"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町村長</a:t>
            </a:r>
          </a:p>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町村議員</a:t>
            </a:r>
          </a:p>
        </p:txBody>
      </p:sp>
      <p:sp>
        <p:nvSpPr>
          <p:cNvPr id="4" name="正方形/長方形 3"/>
          <p:cNvSpPr>
            <a:spLocks noChangeArrowheads="1"/>
          </p:cNvSpPr>
          <p:nvPr/>
        </p:nvSpPr>
        <p:spPr bwMode="auto">
          <a:xfrm>
            <a:off x="1209675" y="4221163"/>
            <a:ext cx="625475" cy="431800"/>
          </a:xfrm>
          <a:prstGeom prst="rect">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１７</a:t>
            </a:r>
          </a:p>
        </p:txBody>
      </p:sp>
      <p:sp>
        <p:nvSpPr>
          <p:cNvPr id="16" name="正方形/長方形 15"/>
          <p:cNvSpPr>
            <a:spLocks noChangeArrowheads="1"/>
          </p:cNvSpPr>
          <p:nvPr/>
        </p:nvSpPr>
        <p:spPr bwMode="auto">
          <a:xfrm>
            <a:off x="2171700" y="4221163"/>
            <a:ext cx="639763" cy="431800"/>
          </a:xfrm>
          <a:prstGeom prst="rect">
            <a:avLst/>
          </a:prstGeom>
          <a:solidFill>
            <a:srgbClr val="7C231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4</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7" name="正方形/長方形 16"/>
          <p:cNvSpPr>
            <a:spLocks noChangeArrowheads="1"/>
          </p:cNvSpPr>
          <p:nvPr/>
        </p:nvSpPr>
        <p:spPr bwMode="auto">
          <a:xfrm>
            <a:off x="3140075" y="4221163"/>
            <a:ext cx="639763" cy="431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2</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8" name="正方形/長方形 17"/>
          <p:cNvSpPr/>
          <p:nvPr/>
        </p:nvSpPr>
        <p:spPr bwMode="auto">
          <a:xfrm>
            <a:off x="3967163" y="4221163"/>
            <a:ext cx="639762" cy="431800"/>
          </a:xfrm>
          <a:prstGeom prst="rect">
            <a:avLst/>
          </a:prstGeom>
          <a:solidFill>
            <a:schemeClr val="accent5">
              <a:lumMod val="25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dirty="0">
                <a:solidFill>
                  <a:schemeClr val="bg1"/>
                </a:solidFill>
                <a:latin typeface="ＤＨＰ特太ゴシック体" pitchFamily="50" charset="-128"/>
                <a:ea typeface="ＤＨＰ特太ゴシック体" pitchFamily="50" charset="-128"/>
                <a:cs typeface="メイリオ" pitchFamily="50" charset="-128"/>
              </a:rPr>
              <a:t>９</a:t>
            </a:r>
          </a:p>
        </p:txBody>
      </p:sp>
      <p:sp>
        <p:nvSpPr>
          <p:cNvPr id="19" name="正方形/長方形 18"/>
          <p:cNvSpPr>
            <a:spLocks noChangeArrowheads="1"/>
          </p:cNvSpPr>
          <p:nvPr/>
        </p:nvSpPr>
        <p:spPr bwMode="auto">
          <a:xfrm>
            <a:off x="4795838" y="4221163"/>
            <a:ext cx="639762" cy="4318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７</a:t>
            </a:r>
          </a:p>
        </p:txBody>
      </p:sp>
      <p:sp>
        <p:nvSpPr>
          <p:cNvPr id="20" name="正方形/長方形 19"/>
          <p:cNvSpPr>
            <a:spLocks noChangeArrowheads="1"/>
          </p:cNvSpPr>
          <p:nvPr/>
        </p:nvSpPr>
        <p:spPr bwMode="auto">
          <a:xfrm>
            <a:off x="5580063" y="4221163"/>
            <a:ext cx="639762" cy="4318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５</a:t>
            </a:r>
          </a:p>
        </p:txBody>
      </p:sp>
    </p:spTree>
    <p:extLst>
      <p:ext uri="{BB962C8B-B14F-4D97-AF65-F5344CB8AC3E}">
        <p14:creationId xmlns:p14="http://schemas.microsoft.com/office/powerpoint/2010/main" val="2740456743"/>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8" grpId="0"/>
      <p:bldP spid="10" grpId="0"/>
      <p:bldP spid="11" grpId="0"/>
      <p:bldP spid="12" grpId="0"/>
      <p:bldP spid="13" grpId="0"/>
      <p:bldP spid="14" grpId="0"/>
      <p:bldP spid="4" grpId="0" animBg="1"/>
      <p:bldP spid="16" grpId="0" animBg="1"/>
      <p:bldP spid="17"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txBox="1">
            <a:spLocks/>
          </p:cNvSpPr>
          <p:nvPr/>
        </p:nvSpPr>
        <p:spPr bwMode="auto">
          <a:xfrm>
            <a:off x="1331913" y="836613"/>
            <a:ext cx="70564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禁止されている選挙運動</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7991475" cy="429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正方形/長方形 1"/>
          <p:cNvSpPr>
            <a:spLocks noChangeArrowheads="1"/>
          </p:cNvSpPr>
          <p:nvPr/>
        </p:nvSpPr>
        <p:spPr bwMode="auto">
          <a:xfrm rot="1618045">
            <a:off x="1050925" y="3741738"/>
            <a:ext cx="7272338" cy="503237"/>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9397" name="正方形/長方形 4"/>
          <p:cNvSpPr>
            <a:spLocks noChangeArrowheads="1"/>
          </p:cNvSpPr>
          <p:nvPr/>
        </p:nvSpPr>
        <p:spPr bwMode="auto">
          <a:xfrm rot="9125959">
            <a:off x="1074738" y="3778250"/>
            <a:ext cx="7272337" cy="504825"/>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ransition spd="slow" advTm="99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arn(inVertical)">
                                      <p:cBhvr>
                                        <p:cTn id="7" dur="500"/>
                                        <p:tgtEl>
                                          <p:spTgt spid="593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arn(inVertical)">
                                      <p:cBhvr>
                                        <p:cTn id="10"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75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正方形/長方形 2"/>
          <p:cNvSpPr>
            <a:spLocks noChangeArrowheads="1"/>
          </p:cNvSpPr>
          <p:nvPr/>
        </p:nvSpPr>
        <p:spPr bwMode="auto">
          <a:xfrm>
            <a:off x="1619250" y="2997200"/>
            <a:ext cx="6408738" cy="2232025"/>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6600" b="1" dirty="0">
                <a:solidFill>
                  <a:srgbClr val="FFFF00"/>
                </a:solidFill>
                <a:latin typeface="Tahoma" panose="020B0604030504040204" pitchFamily="34" charset="0"/>
                <a:ea typeface="ＭＳ Ｐゴシック" panose="020B0600070205080204" pitchFamily="50" charset="-128"/>
              </a:rPr>
              <a:t>ただし、１８歳になってから</a:t>
            </a:r>
          </a:p>
        </p:txBody>
      </p:sp>
    </p:spTree>
    <p:custDataLst>
      <p:tags r:id="rId1"/>
    </p:custDataLst>
  </p:cSld>
  <p:clrMapOvr>
    <a:masterClrMapping/>
  </p:clrMapOvr>
  <p:transition spd="slow" advTm="78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fltVal val="0"/>
                                          </p:val>
                                        </p:tav>
                                        <p:tav tm="100000">
                                          <p:val>
                                            <p:strVal val="#ppt_w"/>
                                          </p:val>
                                        </p:tav>
                                      </p:tavLst>
                                    </p:anim>
                                    <p:anim calcmode="lin" valueType="num">
                                      <p:cBhvr>
                                        <p:cTn id="8" dur="1000" fill="hold"/>
                                        <p:tgtEl>
                                          <p:spTgt spid="58373"/>
                                        </p:tgtEl>
                                        <p:attrNameLst>
                                          <p:attrName>ppt_h</p:attrName>
                                        </p:attrNameLst>
                                      </p:cBhvr>
                                      <p:tavLst>
                                        <p:tav tm="0">
                                          <p:val>
                                            <p:fltVal val="0"/>
                                          </p:val>
                                        </p:tav>
                                        <p:tav tm="100000">
                                          <p:val>
                                            <p:strVal val="#ppt_h"/>
                                          </p:val>
                                        </p:tav>
                                      </p:tavLst>
                                    </p:anim>
                                    <p:anim calcmode="lin" valueType="num">
                                      <p:cBhvr>
                                        <p:cTn id="9" dur="1000" fill="hold"/>
                                        <p:tgtEl>
                                          <p:spTgt spid="58373"/>
                                        </p:tgtEl>
                                        <p:attrNameLst>
                                          <p:attrName>style.rotation</p:attrName>
                                        </p:attrNameLst>
                                      </p:cBhvr>
                                      <p:tavLst>
                                        <p:tav tm="0">
                                          <p:val>
                                            <p:fltVal val="90"/>
                                          </p:val>
                                        </p:tav>
                                        <p:tav tm="100000">
                                          <p:val>
                                            <p:fltVal val="0"/>
                                          </p:val>
                                        </p:tav>
                                      </p:tavLst>
                                    </p:anim>
                                    <p:animEffect transition="in" filter="fade">
                                      <p:cBhvr>
                                        <p:cTn id="10"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dirty="0"/>
          </a:p>
          <a:p>
            <a:pPr marL="0" indent="0">
              <a:buNone/>
            </a:pPr>
            <a:endParaRPr lang="en-US" altLang="ja-JP" dirty="0"/>
          </a:p>
          <a:p>
            <a:pPr marL="0" indent="0">
              <a:buNone/>
            </a:pPr>
            <a:r>
              <a:rPr lang="ja-JP" altLang="en-US" dirty="0"/>
              <a:t>◎同一の選挙で選挙区ごと有権者数あるいは人口数が異なることから、</a:t>
            </a:r>
            <a:r>
              <a:rPr lang="en-US" altLang="ja-JP" dirty="0">
                <a:solidFill>
                  <a:srgbClr val="FF0000"/>
                </a:solidFill>
              </a:rPr>
              <a:t>1</a:t>
            </a:r>
            <a:r>
              <a:rPr lang="ja-JP" altLang="en-US" dirty="0">
                <a:solidFill>
                  <a:srgbClr val="FF0000"/>
                </a:solidFill>
              </a:rPr>
              <a:t>票の価値</a:t>
            </a:r>
            <a:r>
              <a:rPr lang="ja-JP" altLang="en-US" dirty="0"/>
              <a:t>あるいは</a:t>
            </a:r>
            <a:r>
              <a:rPr lang="ja-JP" altLang="en-US" dirty="0">
                <a:solidFill>
                  <a:srgbClr val="FF0000"/>
                </a:solidFill>
              </a:rPr>
              <a:t>選挙区民一人ひとりの価値</a:t>
            </a:r>
            <a:r>
              <a:rPr lang="ja-JP" altLang="en-US" dirty="0"/>
              <a:t>が異なることを指摘する言葉。</a:t>
            </a:r>
            <a:endParaRPr lang="en-US" altLang="ja-JP" sz="5400" dirty="0"/>
          </a:p>
          <a:p>
            <a:pPr marL="0" indent="0">
              <a:buFont typeface="Wingdings" panose="05000000000000000000" pitchFamily="2" charset="2"/>
              <a:buNone/>
            </a:pPr>
            <a:endParaRPr lang="ja-JP" altLang="en-US" sz="5400" dirty="0"/>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084" y="896785"/>
            <a:ext cx="1537941" cy="1895779"/>
          </a:xfrm>
          <a:prstGeom prst="rect">
            <a:avLst/>
          </a:prstGeom>
        </p:spPr>
      </p:pic>
    </p:spTree>
    <p:extLst>
      <p:ext uri="{BB962C8B-B14F-4D97-AF65-F5344CB8AC3E}">
        <p14:creationId xmlns:p14="http://schemas.microsoft.com/office/powerpoint/2010/main" val="38898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anim calcmode="lin" valueType="num">
                                      <p:cBhvr>
                                        <p:cTn id="8"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71600" y="790575"/>
            <a:ext cx="7572375" cy="838200"/>
          </a:xfrm>
        </p:spPr>
        <p:txBody>
          <a:bodyPr anchor="ctr"/>
          <a:lstStyle/>
          <a:p>
            <a:pPr eaLnBrk="1" hangingPunct="1"/>
            <a:r>
              <a:rPr lang="ja-JP" altLang="en-US">
                <a:ea typeface="メイリオ" panose="020B0604030504040204" pitchFamily="50" charset="-128"/>
              </a:rPr>
              <a:t>投票の制度</a:t>
            </a:r>
            <a:endParaRPr lang="ja-JP" altLang="ja-JP">
              <a:ea typeface="メイリオ" panose="020B0604030504040204" pitchFamily="50" charset="-128"/>
            </a:endParaRPr>
          </a:p>
        </p:txBody>
      </p:sp>
      <p:sp>
        <p:nvSpPr>
          <p:cNvPr id="125955" name="テキスト ボックス 2"/>
          <p:cNvSpPr txBox="1">
            <a:spLocks noChangeArrowheads="1"/>
          </p:cNvSpPr>
          <p:nvPr/>
        </p:nvSpPr>
        <p:spPr bwMode="auto">
          <a:xfrm>
            <a:off x="17463" y="2565400"/>
            <a:ext cx="9144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当日投票に行けない人は</a:t>
            </a:r>
          </a:p>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どうする？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p:txBody>
          <a:bodyPr/>
          <a:lstStyle/>
          <a:p>
            <a:r>
              <a:rPr lang="ja-JP" altLang="en-US"/>
              <a:t>投票の制度</a:t>
            </a:r>
          </a:p>
        </p:txBody>
      </p:sp>
      <p:sp>
        <p:nvSpPr>
          <p:cNvPr id="24" name="正方形/長方形 23"/>
          <p:cNvSpPr/>
          <p:nvPr/>
        </p:nvSpPr>
        <p:spPr bwMode="gray">
          <a:xfrm>
            <a:off x="239713" y="1987550"/>
            <a:ext cx="8653462" cy="4105275"/>
          </a:xfrm>
          <a:prstGeom prst="rect">
            <a:avLst/>
          </a:prstGeom>
          <a:solidFill>
            <a:srgbClr val="FFB9B9">
              <a:alpha val="60000"/>
            </a:srgbClr>
          </a:solidFill>
          <a:ln w="25400" cap="flat" cmpd="sng" algn="ctr">
            <a:noFill/>
            <a:prstDash val="solid"/>
          </a:ln>
          <a:effectLst/>
        </p:spPr>
        <p:txBody>
          <a:bodyPr wrap="none" lIns="0" tIns="0" rIns="0" bIns="0"/>
          <a:lstStyle/>
          <a:p>
            <a:pPr algn="ct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04" name="コンテンツ プレースホルダー 2"/>
          <p:cNvSpPr>
            <a:spLocks noGrp="1"/>
          </p:cNvSpPr>
          <p:nvPr>
            <p:ph idx="1"/>
          </p:nvPr>
        </p:nvSpPr>
        <p:spPr>
          <a:xfrm>
            <a:off x="239713" y="2173288"/>
            <a:ext cx="8653462" cy="1793875"/>
          </a:xfrm>
        </p:spPr>
        <p:txBody>
          <a:bodyPr/>
          <a:lstStyle/>
          <a:p>
            <a:pPr marL="0" indent="0">
              <a:buFont typeface="Wingdings" panose="05000000000000000000" pitchFamily="2" charset="2"/>
              <a:buNone/>
            </a:pPr>
            <a:r>
              <a:rPr lang="ja-JP" altLang="en-US"/>
              <a:t>投票日に用事があって行けない</a:t>
            </a:r>
          </a:p>
          <a:p>
            <a:pPr marL="0" indent="0">
              <a:buFont typeface="Wingdings" panose="05000000000000000000" pitchFamily="2" charset="2"/>
              <a:buNone/>
            </a:pPr>
            <a:endParaRPr lang="ja-JP" altLang="en-US"/>
          </a:p>
        </p:txBody>
      </p:sp>
      <p:sp>
        <p:nvSpPr>
          <p:cNvPr id="128005" name="右矢印 9"/>
          <p:cNvSpPr>
            <a:spLocks noChangeArrowheads="1"/>
          </p:cNvSpPr>
          <p:nvPr/>
        </p:nvSpPr>
        <p:spPr bwMode="auto">
          <a:xfrm>
            <a:off x="971550" y="3138488"/>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06" name="Picture 3" descr="C:\Users\2011064fk\Pictures\building_shiyakus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443163"/>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bwMode="auto">
          <a:xfrm>
            <a:off x="1938338" y="3127375"/>
            <a:ext cx="407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期日前投票</a:t>
            </a:r>
          </a:p>
        </p:txBody>
      </p:sp>
      <p:sp>
        <p:nvSpPr>
          <p:cNvPr id="14" name="コンテンツ プレースホルダー 2"/>
          <p:cNvSpPr txBox="1">
            <a:spLocks/>
          </p:cNvSpPr>
          <p:nvPr/>
        </p:nvSpPr>
        <p:spPr bwMode="auto">
          <a:xfrm>
            <a:off x="2927350" y="2717800"/>
            <a:ext cx="98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a:solidFill>
                  <a:srgbClr val="FF0000"/>
                </a:solidFill>
                <a:ea typeface="メイリオ" panose="020B0604030504040204" pitchFamily="50" charset="-128"/>
              </a:rPr>
              <a:t>ぜん</a:t>
            </a:r>
            <a:endParaRPr lang="en-US" altLang="ja-JP" sz="2800" b="1">
              <a:solidFill>
                <a:srgbClr val="FF0000"/>
              </a:solidFill>
              <a:ea typeface="メイリオ" panose="020B0604030504040204" pitchFamily="50" charset="-128"/>
            </a:endParaRPr>
          </a:p>
          <a:p>
            <a:pPr>
              <a:buFont typeface="Wingdings" panose="05000000000000000000" pitchFamily="2" charset="2"/>
              <a:buNone/>
            </a:pPr>
            <a:endParaRPr lang="en-US" altLang="ja-JP" sz="6600" b="1">
              <a:ea typeface="メイリオ" panose="020B0604030504040204" pitchFamily="50" charset="-128"/>
            </a:endParaRPr>
          </a:p>
        </p:txBody>
      </p:sp>
      <p:sp>
        <p:nvSpPr>
          <p:cNvPr id="10" name="正方形/長方形 9"/>
          <p:cNvSpPr/>
          <p:nvPr/>
        </p:nvSpPr>
        <p:spPr bwMode="gray">
          <a:xfrm>
            <a:off x="239713" y="4040188"/>
            <a:ext cx="8653462" cy="2052637"/>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r>
              <a:rPr kumimoji="0" lang="ja-JP" altLang="en-US" sz="1800" kern="0" dirty="0">
                <a:solidFill>
                  <a:srgbClr val="007033"/>
                </a:solidFill>
                <a:latin typeface="HG丸ｺﾞｼｯｸM-PRO" panose="020F0600000000000000" pitchFamily="50" charset="-128"/>
                <a:ea typeface="HG丸ｺﾞｼｯｸM-PRO" panose="020F0600000000000000" pitchFamily="50" charset="-128"/>
              </a:rPr>
              <a:t>　</a:t>
            </a: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10" name="右矢印 10"/>
          <p:cNvSpPr>
            <a:spLocks noChangeArrowheads="1"/>
          </p:cNvSpPr>
          <p:nvPr/>
        </p:nvSpPr>
        <p:spPr bwMode="auto">
          <a:xfrm>
            <a:off x="965200" y="524351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11" name="Picture 4" descr="C:\Users\2011064fk\Pictures\dai_byoui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988" y="4784725"/>
            <a:ext cx="1778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5" descr="C:\Users\2011064fk\Pictures\tokyo_tow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784725"/>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ー 2"/>
          <p:cNvSpPr txBox="1">
            <a:spLocks/>
          </p:cNvSpPr>
          <p:nvPr/>
        </p:nvSpPr>
        <p:spPr bwMode="auto">
          <a:xfrm>
            <a:off x="249238" y="4117975"/>
            <a:ext cx="865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選挙期間中、用事や体調が悪くて行けない</a:t>
            </a:r>
          </a:p>
          <a:p>
            <a:pPr marL="0" indent="0">
              <a:buFont typeface="Wingdings" pitchFamily="2" charset="2"/>
              <a:buNone/>
              <a:defRPr/>
            </a:pPr>
            <a:endParaRPr lang="ja-JP" altLang="en-US" kern="0" dirty="0"/>
          </a:p>
        </p:txBody>
      </p:sp>
      <p:sp>
        <p:nvSpPr>
          <p:cNvPr id="17" name="テキスト ボックス 16"/>
          <p:cNvSpPr txBox="1"/>
          <p:nvPr/>
        </p:nvSpPr>
        <p:spPr bwMode="auto">
          <a:xfrm>
            <a:off x="1725613" y="5248275"/>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不在者投票</a:t>
            </a:r>
          </a:p>
        </p:txBody>
      </p:sp>
    </p:spTree>
    <p:custDataLst>
      <p:tags r:id="rId1"/>
    </p:custDataLst>
  </p:cSld>
  <p:clrMapOvr>
    <a:masterClrMapping/>
  </p:clrMapOvr>
  <p:transition spd="slow" advTm="93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タイトル 1"/>
          <p:cNvSpPr>
            <a:spLocks noGrp="1"/>
          </p:cNvSpPr>
          <p:nvPr>
            <p:ph type="title"/>
          </p:nvPr>
        </p:nvSpPr>
        <p:spPr/>
        <p:txBody>
          <a:bodyPr/>
          <a:lstStyle/>
          <a:p>
            <a:r>
              <a:rPr lang="ja-JP" altLang="en-US"/>
              <a:t>投票の制度</a:t>
            </a:r>
          </a:p>
        </p:txBody>
      </p:sp>
      <p:sp>
        <p:nvSpPr>
          <p:cNvPr id="18" name="正方形/長方形 17"/>
          <p:cNvSpPr/>
          <p:nvPr/>
        </p:nvSpPr>
        <p:spPr bwMode="gray">
          <a:xfrm>
            <a:off x="250825" y="1881188"/>
            <a:ext cx="8642350" cy="1438275"/>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gray">
          <a:xfrm>
            <a:off x="250825" y="3319463"/>
            <a:ext cx="8642350" cy="1431925"/>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bwMode="gray">
          <a:xfrm>
            <a:off x="250825" y="4741863"/>
            <a:ext cx="8653463" cy="1433512"/>
          </a:xfrm>
          <a:prstGeom prst="rect">
            <a:avLst/>
          </a:prstGeom>
          <a:solidFill>
            <a:srgbClr val="FFFF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198" name="右矢印 12"/>
          <p:cNvSpPr>
            <a:spLocks noChangeArrowheads="1"/>
          </p:cNvSpPr>
          <p:nvPr/>
        </p:nvSpPr>
        <p:spPr bwMode="auto">
          <a:xfrm>
            <a:off x="323850" y="263525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199" name="右矢印 13"/>
          <p:cNvSpPr>
            <a:spLocks noChangeArrowheads="1"/>
          </p:cNvSpPr>
          <p:nvPr/>
        </p:nvSpPr>
        <p:spPr bwMode="auto">
          <a:xfrm>
            <a:off x="323850" y="405130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0" name="右矢印 14"/>
          <p:cNvSpPr>
            <a:spLocks noChangeArrowheads="1"/>
          </p:cNvSpPr>
          <p:nvPr/>
        </p:nvSpPr>
        <p:spPr bwMode="auto">
          <a:xfrm>
            <a:off x="323850" y="547846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1" name="コンテンツ プレースホルダー 3"/>
          <p:cNvSpPr>
            <a:spLocks noGrp="1"/>
          </p:cNvSpPr>
          <p:nvPr>
            <p:ph idx="1"/>
          </p:nvPr>
        </p:nvSpPr>
        <p:spPr>
          <a:xfrm>
            <a:off x="250825" y="1903413"/>
            <a:ext cx="8653463" cy="596900"/>
          </a:xfrm>
        </p:spPr>
        <p:txBody>
          <a:bodyPr/>
          <a:lstStyle/>
          <a:p>
            <a:pPr marL="0" indent="0">
              <a:buFont typeface="Wingdings" panose="05000000000000000000" pitchFamily="2" charset="2"/>
              <a:buNone/>
            </a:pPr>
            <a:r>
              <a:rPr lang="ja-JP" altLang="en-US"/>
              <a:t>仕事などで外国にいる</a:t>
            </a:r>
          </a:p>
        </p:txBody>
      </p:sp>
      <p:sp>
        <p:nvSpPr>
          <p:cNvPr id="27" name="コンテンツ プレースホルダー 3"/>
          <p:cNvSpPr txBox="1">
            <a:spLocks/>
          </p:cNvSpPr>
          <p:nvPr/>
        </p:nvSpPr>
        <p:spPr bwMode="auto">
          <a:xfrm>
            <a:off x="250825" y="3319463"/>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船に乗って遠くの海にいる</a:t>
            </a:r>
          </a:p>
        </p:txBody>
      </p:sp>
      <p:sp>
        <p:nvSpPr>
          <p:cNvPr id="28" name="コンテンツ プレースホルダー 3"/>
          <p:cNvSpPr txBox="1">
            <a:spLocks/>
          </p:cNvSpPr>
          <p:nvPr/>
        </p:nvSpPr>
        <p:spPr bwMode="auto">
          <a:xfrm>
            <a:off x="250825" y="4813300"/>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a:t>南極地域観測隊として南極にいる</a:t>
            </a:r>
          </a:p>
        </p:txBody>
      </p:sp>
      <p:sp>
        <p:nvSpPr>
          <p:cNvPr id="29" name="コンテンツ プレースホルダー 3"/>
          <p:cNvSpPr txBox="1">
            <a:spLocks/>
          </p:cNvSpPr>
          <p:nvPr/>
        </p:nvSpPr>
        <p:spPr bwMode="auto">
          <a:xfrm>
            <a:off x="957263" y="266223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a:t>在外投票制度</a:t>
            </a:r>
          </a:p>
        </p:txBody>
      </p:sp>
      <p:sp>
        <p:nvSpPr>
          <p:cNvPr id="30" name="コンテンツ プレースホルダー 3"/>
          <p:cNvSpPr txBox="1">
            <a:spLocks/>
          </p:cNvSpPr>
          <p:nvPr/>
        </p:nvSpPr>
        <p:spPr bwMode="auto">
          <a:xfrm>
            <a:off x="987425" y="409098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a:t>洋上投票制度</a:t>
            </a:r>
          </a:p>
        </p:txBody>
      </p:sp>
      <p:sp>
        <p:nvSpPr>
          <p:cNvPr id="31" name="コンテンツ プレースホルダー 3"/>
          <p:cNvSpPr txBox="1">
            <a:spLocks/>
          </p:cNvSpPr>
          <p:nvPr/>
        </p:nvSpPr>
        <p:spPr bwMode="auto">
          <a:xfrm>
            <a:off x="1011238" y="5522913"/>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zh-TW" altLang="en-US" sz="4000" b="1" kern="0" dirty="0"/>
              <a:t>南極投票制度</a:t>
            </a:r>
          </a:p>
        </p:txBody>
      </p:sp>
      <p:pic>
        <p:nvPicPr>
          <p:cNvPr id="136207" name="Picture 3" descr="C:\Users\2011064fk\Pictures\sench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267075"/>
            <a:ext cx="14859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4" descr="C:\Users\2011064fk\Pictures\ship_saihyou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4903788"/>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9" name="Picture 5" descr="C:\Users\2011064fk\Pictures\statue_of_liber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3" y="2093913"/>
            <a:ext cx="1139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0" name="Picture 6" descr="C:\Users\2011064fk\Pictures\ondanka_anima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135563"/>
            <a:ext cx="1065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1" name="Picture 20" descr="C:\Users\2000362fa\Desktop\画像\IMG_04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1976438"/>
            <a:ext cx="13954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75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755650" y="1844675"/>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Clr>
                <a:srgbClr val="FF0000"/>
              </a:buClr>
              <a:buSzPct val="100000"/>
              <a:buFont typeface="Wingdings" pitchFamily="2" charset="2"/>
              <a:buChar char="p"/>
              <a:defRPr/>
            </a:pPr>
            <a:r>
              <a:rPr lang="ja-JP" altLang="en-US" sz="1200" dirty="0"/>
              <a:t>　</a:t>
            </a:r>
            <a:r>
              <a:rPr lang="ja-JP" altLang="en-US" sz="2000" dirty="0"/>
              <a:t>　</a:t>
            </a:r>
            <a:r>
              <a:rPr lang="ja-JP" altLang="en-US" sz="2800" b="1" dirty="0"/>
              <a:t>候補者の名前を知るには</a:t>
            </a:r>
          </a:p>
          <a:p>
            <a:pPr algn="l">
              <a:buClr>
                <a:schemeClr val="bg1"/>
              </a:buClr>
              <a:buSzPct val="100000"/>
              <a:defRPr/>
            </a:pPr>
            <a:r>
              <a:rPr lang="ja-JP" altLang="en-US" sz="2000" dirty="0"/>
              <a:t>　・国政選挙や宮城県知事・議員選挙　宮城県選挙管理委員会のＨＰ</a:t>
            </a:r>
          </a:p>
          <a:p>
            <a:pPr algn="l">
              <a:buClr>
                <a:schemeClr val="bg1"/>
              </a:buClr>
              <a:buSzPct val="100000"/>
              <a:defRPr/>
            </a:pPr>
            <a:r>
              <a:rPr lang="ja-JP" altLang="en-US" sz="2000" dirty="0"/>
              <a:t>　・市町村の選挙　市町村選挙管理委員会のＨＰなど</a:t>
            </a:r>
            <a:endParaRPr lang="en-US" altLang="ja-JP" sz="2000" dirty="0"/>
          </a:p>
          <a:p>
            <a:pPr algn="l">
              <a:buClr>
                <a:schemeClr val="bg1"/>
              </a:buClr>
              <a:buSzPct val="100000"/>
              <a:defRPr/>
            </a:pPr>
            <a:r>
              <a:rPr lang="ja-JP" altLang="en-US" sz="2000" dirty="0"/>
              <a:t>　・政治山（</a:t>
            </a:r>
            <a:r>
              <a:rPr lang="en-US" altLang="ja-JP" sz="2000" dirty="0">
                <a:hlinkClick r:id="rId3"/>
              </a:rPr>
              <a:t>https://seijiyama.jp/</a:t>
            </a:r>
            <a:r>
              <a:rPr lang="ja-JP" altLang="en-US" sz="2000" dirty="0"/>
              <a:t>）</a:t>
            </a:r>
          </a:p>
          <a:p>
            <a:pPr algn="l">
              <a:buClr>
                <a:schemeClr val="bg1"/>
              </a:buClr>
              <a:buSzPct val="100000"/>
              <a:defRPr/>
            </a:pPr>
            <a:r>
              <a:rPr lang="ja-JP" altLang="en-US" sz="2000" dirty="0"/>
              <a:t>　・選挙ドットコム（</a:t>
            </a:r>
            <a:r>
              <a:rPr lang="en-US" altLang="ja-JP" sz="2000" dirty="0">
                <a:hlinkClick r:id="rId4"/>
              </a:rPr>
              <a:t>http://go2senkyo.com/</a:t>
            </a:r>
            <a:r>
              <a:rPr lang="ja-JP" altLang="en-US" sz="2000" dirty="0"/>
              <a:t>）</a:t>
            </a:r>
            <a:endParaRPr lang="en-US" altLang="ja-JP" sz="2000" dirty="0"/>
          </a:p>
          <a:p>
            <a:pPr algn="l">
              <a:buClr>
                <a:schemeClr val="bg1"/>
              </a:buClr>
              <a:buSzPct val="100000"/>
              <a:defRPr/>
            </a:pPr>
            <a:endParaRPr lang="ja-JP" altLang="en-US" sz="2000" dirty="0"/>
          </a:p>
          <a:p>
            <a:pPr algn="l">
              <a:buClr>
                <a:schemeClr val="bg1"/>
              </a:buClr>
              <a:buSzPct val="100000"/>
              <a:buFont typeface="Wingdings" pitchFamily="2" charset="2"/>
              <a:buNone/>
              <a:defRPr/>
            </a:pPr>
            <a:endParaRPr lang="ja-JP" altLang="en-US" sz="1200" dirty="0"/>
          </a:p>
          <a:p>
            <a:pPr>
              <a:buClr>
                <a:schemeClr val="bg1"/>
              </a:buClr>
              <a:buSzPct val="100000"/>
              <a:buFont typeface="Wingdings" pitchFamily="2" charset="2"/>
              <a:buNone/>
              <a:defRPr/>
            </a:pPr>
            <a:endParaRPr lang="ja-JP" altLang="en-US" sz="1200" dirty="0"/>
          </a:p>
        </p:txBody>
      </p:sp>
      <p:sp>
        <p:nvSpPr>
          <p:cNvPr id="138243"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pic>
        <p:nvPicPr>
          <p:cNvPr id="1382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941763"/>
            <a:ext cx="3359150" cy="2151062"/>
          </a:xfrm>
          <a:prstGeom prst="rect">
            <a:avLst/>
          </a:prstGeom>
          <a:noFill/>
          <a:ln w="9525">
            <a:solidFill>
              <a:srgbClr val="00B05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9" descr="\\172.20.33.16\市町村課共通\70選挙\選挙啓発\■H29冊子作り（高校生版）\AC\IMG_0682.JPG"/>
          <p:cNvPicPr>
            <a:picLocks noChangeAspect="1" noChangeArrowheads="1"/>
          </p:cNvPicPr>
          <p:nvPr/>
        </p:nvPicPr>
        <p:blipFill>
          <a:blip r:embed="rId6"/>
          <a:srcRect/>
          <a:stretch>
            <a:fillRect/>
          </a:stretch>
        </p:blipFill>
        <p:spPr bwMode="auto">
          <a:xfrm>
            <a:off x="5703888" y="4005263"/>
            <a:ext cx="2157412" cy="2087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246" name="角丸四角形 1"/>
          <p:cNvSpPr>
            <a:spLocks noChangeArrowheads="1"/>
          </p:cNvSpPr>
          <p:nvPr/>
        </p:nvSpPr>
        <p:spPr bwMode="auto">
          <a:xfrm>
            <a:off x="1022350" y="3868738"/>
            <a:ext cx="3228975"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宮城県選挙管理委員会ホームページ</a:t>
            </a:r>
            <a:endParaRPr lang="ja-JP" altLang="en-US" sz="1400">
              <a:latin typeface="Tahoma" panose="020B0604030504040204" pitchFamily="34" charset="0"/>
              <a:ea typeface="ＭＳ Ｐゴシック" panose="020B0600070205080204" pitchFamily="50" charset="-128"/>
            </a:endParaRPr>
          </a:p>
        </p:txBody>
      </p:sp>
      <p:sp>
        <p:nvSpPr>
          <p:cNvPr id="138247" name="角丸四角形 1"/>
          <p:cNvSpPr>
            <a:spLocks noChangeArrowheads="1"/>
          </p:cNvSpPr>
          <p:nvPr/>
        </p:nvSpPr>
        <p:spPr bwMode="auto">
          <a:xfrm>
            <a:off x="5262563" y="3830638"/>
            <a:ext cx="1504950"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sp>
        <p:nvSpPr>
          <p:cNvPr id="9" name="コンテンツ プレースホルダー 2"/>
          <p:cNvSpPr txBox="1">
            <a:spLocks/>
          </p:cNvSpPr>
          <p:nvPr/>
        </p:nvSpPr>
        <p:spPr bwMode="auto">
          <a:xfrm>
            <a:off x="827088" y="1916113"/>
            <a:ext cx="748982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228600" indent="-228600" algn="l">
              <a:buClr>
                <a:srgbClr val="FF0000"/>
              </a:buClr>
              <a:buSzPct val="150000"/>
              <a:buFont typeface="Wingdings" pitchFamily="2" charset="2"/>
              <a:buChar char="p"/>
              <a:defRPr/>
            </a:pPr>
            <a:r>
              <a:rPr lang="ja-JP" altLang="en-US" sz="1200" dirty="0"/>
              <a:t>　　</a:t>
            </a:r>
            <a:r>
              <a:rPr lang="ja-JP" altLang="en-US" sz="2800" b="1" dirty="0"/>
              <a:t>候補者の政策を知るには</a:t>
            </a:r>
          </a:p>
          <a:p>
            <a:pPr algn="l">
              <a:buClr>
                <a:schemeClr val="bg1"/>
              </a:buClr>
              <a:buSzPct val="100000"/>
              <a:defRPr/>
            </a:pPr>
            <a:r>
              <a:rPr lang="ja-JP" altLang="en-US" sz="2000" dirty="0"/>
              <a:t>  ・　選挙公報　投票日の２日前までに、全世帯に配布される</a:t>
            </a:r>
          </a:p>
          <a:p>
            <a:pPr algn="l">
              <a:buClr>
                <a:schemeClr val="bg1"/>
              </a:buClr>
              <a:buSzPct val="100000"/>
              <a:defRPr/>
            </a:pPr>
            <a:r>
              <a:rPr lang="ja-JP" altLang="en-US" sz="2000" dirty="0"/>
              <a:t>　・　政見放送　国政選挙や知事選挙のみ</a:t>
            </a:r>
          </a:p>
          <a:p>
            <a:pPr algn="l">
              <a:buClr>
                <a:schemeClr val="bg1"/>
              </a:buClr>
              <a:buSzPct val="100000"/>
              <a:defRPr/>
            </a:pPr>
            <a:r>
              <a:rPr lang="ja-JP" altLang="en-US" sz="2000" dirty="0"/>
              <a:t>　・　候補者の</a:t>
            </a:r>
            <a:r>
              <a:rPr lang="ja-JP" altLang="en-US" sz="2000" dirty="0" smtClean="0"/>
              <a:t>ＳＮＳ　など</a:t>
            </a:r>
            <a:r>
              <a:rPr lang="ja-JP" altLang="en-US" sz="2000" dirty="0"/>
              <a:t>　</a:t>
            </a:r>
          </a:p>
          <a:p>
            <a:pPr algn="l">
              <a:buClr>
                <a:schemeClr val="bg1"/>
              </a:buClr>
              <a:buSzPct val="100000"/>
              <a:buFont typeface="Wingdings" pitchFamily="2" charset="2"/>
              <a:buNone/>
              <a:defRPr/>
            </a:pPr>
            <a:endParaRPr lang="ja-JP" altLang="en-US" sz="1050" dirty="0"/>
          </a:p>
          <a:p>
            <a:pPr algn="l">
              <a:buClr>
                <a:schemeClr val="bg1"/>
              </a:buClr>
              <a:buSzPct val="100000"/>
              <a:buFont typeface="Wingdings" pitchFamily="2" charset="2"/>
              <a:buNone/>
              <a:defRPr/>
            </a:pPr>
            <a:endParaRPr lang="ja-JP" altLang="en-US" sz="1200" dirty="0"/>
          </a:p>
          <a:p>
            <a:pPr>
              <a:buClr>
                <a:schemeClr val="bg1"/>
              </a:buClr>
              <a:buSzPct val="100000"/>
              <a:buFont typeface="Wingdings" pitchFamily="2" charset="2"/>
              <a:buNone/>
              <a:defRPr/>
            </a:pPr>
            <a:endParaRPr lang="ja-JP" altLang="en-US" sz="1200" dirty="0"/>
          </a:p>
        </p:txBody>
      </p:sp>
      <p:pic>
        <p:nvPicPr>
          <p:cNvPr id="140292" name="Picture 3" descr="\\172.20.33.16\市町村課共通\70選挙\選挙啓発\■H29冊子作り（高校生版）\AC\IMG_0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4443413"/>
            <a:ext cx="167322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T0521154\Desktop\net_senkyo.png"/>
          <p:cNvPicPr>
            <a:picLocks noChangeAspect="1" noChangeArrowheads="1"/>
          </p:cNvPicPr>
          <p:nvPr/>
        </p:nvPicPr>
        <p:blipFill>
          <a:blip r:embed="rId4"/>
          <a:srcRect/>
          <a:stretch>
            <a:fillRect/>
          </a:stretch>
        </p:blipFill>
        <p:spPr bwMode="auto">
          <a:xfrm>
            <a:off x="4338638" y="4545013"/>
            <a:ext cx="1531937" cy="1357312"/>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2" descr="C:\Users\2000362fa\Desktop\AC\IMG_0651.jpg"/>
          <p:cNvPicPr>
            <a:picLocks noChangeAspect="1" noChangeArrowheads="1"/>
          </p:cNvPicPr>
          <p:nvPr/>
        </p:nvPicPr>
        <p:blipFill>
          <a:blip r:embed="rId5"/>
          <a:srcRect/>
          <a:stretch>
            <a:fillRect/>
          </a:stretch>
        </p:blipFill>
        <p:spPr bwMode="auto">
          <a:xfrm>
            <a:off x="2592388" y="4581525"/>
            <a:ext cx="1433512" cy="13795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角丸四角形 1"/>
          <p:cNvSpPr>
            <a:spLocks noChangeArrowheads="1"/>
          </p:cNvSpPr>
          <p:nvPr/>
        </p:nvSpPr>
        <p:spPr bwMode="auto">
          <a:xfrm>
            <a:off x="1116013" y="4294188"/>
            <a:ext cx="1217612" cy="3000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
        <p:nvSpPr>
          <p:cNvPr id="140296" name="角丸四角形 1"/>
          <p:cNvSpPr>
            <a:spLocks noChangeArrowheads="1"/>
          </p:cNvSpPr>
          <p:nvPr/>
        </p:nvSpPr>
        <p:spPr bwMode="auto">
          <a:xfrm>
            <a:off x="2700338" y="4283075"/>
            <a:ext cx="1219200"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sp>
        <p:nvSpPr>
          <p:cNvPr id="140297" name="角丸四角形 1"/>
          <p:cNvSpPr>
            <a:spLocks noChangeArrowheads="1"/>
          </p:cNvSpPr>
          <p:nvPr/>
        </p:nvSpPr>
        <p:spPr bwMode="auto">
          <a:xfrm>
            <a:off x="4208463" y="4283075"/>
            <a:ext cx="1741487"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候補者のＳＮＳ</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22"/>
          <p:cNvSpPr txBox="1">
            <a:spLocks noChangeArrowheads="1"/>
          </p:cNvSpPr>
          <p:nvPr/>
        </p:nvSpPr>
        <p:spPr bwMode="auto">
          <a:xfrm>
            <a:off x="1547813" y="2133600"/>
            <a:ext cx="7058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自分の街に、あったらいいもの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も　　もしくは、いらないもの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（税金、高い</a:t>
            </a:r>
            <a:r>
              <a:rPr lang="en-US" altLang="ja-JP" b="1">
                <a:solidFill>
                  <a:srgbClr val="C00000"/>
                </a:solidFill>
                <a:latin typeface="Meiryo UI" panose="020B0604030504040204" pitchFamily="50" charset="-128"/>
                <a:ea typeface="Meiryo UI" panose="020B0604030504040204" pitchFamily="50" charset="-128"/>
              </a:rPr>
              <a:t>or</a:t>
            </a:r>
            <a:r>
              <a:rPr lang="ja-JP" altLang="en-US" b="1">
                <a:solidFill>
                  <a:srgbClr val="C00000"/>
                </a:solidFill>
                <a:latin typeface="Meiryo UI" panose="020B0604030504040204" pitchFamily="50" charset="-128"/>
                <a:ea typeface="Meiryo UI" panose="020B0604030504040204" pitchFamily="50" charset="-128"/>
              </a:rPr>
              <a:t>安い）</a:t>
            </a:r>
            <a:endParaRPr lang="en-US" altLang="ja-JP" b="1">
              <a:solidFill>
                <a:srgbClr val="C00000"/>
              </a:solidFill>
              <a:latin typeface="Meiryo UI" panose="020B0604030504040204" pitchFamily="50" charset="-128"/>
              <a:ea typeface="Meiryo UI" panose="020B0604030504040204" pitchFamily="50" charset="-128"/>
            </a:endParaRPr>
          </a:p>
        </p:txBody>
      </p:sp>
      <p:sp>
        <p:nvSpPr>
          <p:cNvPr id="54278" name="テキスト ボックス 23"/>
          <p:cNvSpPr txBox="1">
            <a:spLocks noChangeArrowheads="1"/>
          </p:cNvSpPr>
          <p:nvPr/>
        </p:nvSpPr>
        <p:spPr bwMode="auto">
          <a:xfrm>
            <a:off x="2746375" y="4983163"/>
            <a:ext cx="4391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B050"/>
                </a:solidFill>
                <a:latin typeface="Meiryo UI" panose="020B0604030504040204" pitchFamily="50" charset="-128"/>
                <a:ea typeface="Meiryo UI" panose="020B0604030504040204" pitchFamily="50" charset="-128"/>
              </a:rPr>
              <a:t>将来の自分や街がどうなってほしいか</a:t>
            </a:r>
            <a:endParaRPr lang="en-US" altLang="ja-JP" b="1">
              <a:solidFill>
                <a:srgbClr val="00B050"/>
              </a:solidFill>
              <a:latin typeface="Meiryo UI" panose="020B0604030504040204" pitchFamily="50" charset="-128"/>
              <a:ea typeface="Meiryo UI" panose="020B0604030504040204" pitchFamily="50" charset="-128"/>
            </a:endParaRPr>
          </a:p>
        </p:txBody>
      </p:sp>
      <p:sp>
        <p:nvSpPr>
          <p:cNvPr id="54279" name="テキスト ボックス 24"/>
          <p:cNvSpPr txBox="1">
            <a:spLocks noChangeArrowheads="1"/>
          </p:cNvSpPr>
          <p:nvPr/>
        </p:nvSpPr>
        <p:spPr bwMode="auto">
          <a:xfrm>
            <a:off x="2527300" y="3690938"/>
            <a:ext cx="4570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隣の街と比べて、</a:t>
            </a:r>
          </a:p>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　いいもの</a:t>
            </a:r>
            <a:r>
              <a:rPr lang="en-US" altLang="ja-JP" b="1">
                <a:solidFill>
                  <a:srgbClr val="7030A0"/>
                </a:solidFill>
                <a:latin typeface="Meiryo UI" panose="020B0604030504040204" pitchFamily="50" charset="-128"/>
                <a:ea typeface="Meiryo UI" panose="020B0604030504040204" pitchFamily="50" charset="-128"/>
              </a:rPr>
              <a:t>or</a:t>
            </a:r>
            <a:r>
              <a:rPr lang="ja-JP" altLang="en-US" b="1">
                <a:solidFill>
                  <a:srgbClr val="7030A0"/>
                </a:solidFill>
                <a:latin typeface="Meiryo UI" panose="020B0604030504040204" pitchFamily="50" charset="-128"/>
                <a:ea typeface="Meiryo UI" panose="020B0604030504040204" pitchFamily="50" charset="-128"/>
              </a:rPr>
              <a:t>悪いもの</a:t>
            </a:r>
          </a:p>
        </p:txBody>
      </p:sp>
      <p:sp>
        <p:nvSpPr>
          <p:cNvPr id="142341" name="タイトル 1"/>
          <p:cNvSpPr txBox="1">
            <a:spLocks/>
          </p:cNvSpPr>
          <p:nvPr/>
        </p:nvSpPr>
        <p:spPr bwMode="auto">
          <a:xfrm>
            <a:off x="140335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選挙に行くときの心構え</a:t>
            </a:r>
          </a:p>
        </p:txBody>
      </p:sp>
      <p:pic>
        <p:nvPicPr>
          <p:cNvPr id="7" name="Picture 7" descr="C:\Users\2000362fa\Desktop\IMG_01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593975"/>
            <a:ext cx="10588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C:\Users\2000362fa\Desktop\IMG_018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662363"/>
            <a:ext cx="9302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円/楕円 8"/>
          <p:cNvSpPr>
            <a:spLocks noChangeArrowheads="1"/>
          </p:cNvSpPr>
          <p:nvPr/>
        </p:nvSpPr>
        <p:spPr bwMode="auto">
          <a:xfrm>
            <a:off x="190500" y="2019300"/>
            <a:ext cx="2409825" cy="1193800"/>
          </a:xfrm>
          <a:prstGeom prst="ellipse">
            <a:avLst/>
          </a:prstGeom>
          <a:solidFill>
            <a:schemeClr val="accent6">
              <a:lumMod val="60000"/>
              <a:lumOff val="4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4800" dirty="0">
                <a:latin typeface="HG創英角ｺﾞｼｯｸUB" pitchFamily="49" charset="-128"/>
                <a:ea typeface="HG創英角ｺﾞｼｯｸUB" pitchFamily="49" charset="-128"/>
              </a:rPr>
              <a:t>自分</a:t>
            </a:r>
          </a:p>
        </p:txBody>
      </p:sp>
      <p:sp>
        <p:nvSpPr>
          <p:cNvPr id="87049" name="円/楕円 9"/>
          <p:cNvSpPr>
            <a:spLocks noChangeArrowheads="1"/>
          </p:cNvSpPr>
          <p:nvPr/>
        </p:nvSpPr>
        <p:spPr bwMode="auto">
          <a:xfrm>
            <a:off x="611188" y="3454400"/>
            <a:ext cx="2409825" cy="1193800"/>
          </a:xfrm>
          <a:prstGeom prst="ellipse">
            <a:avLst/>
          </a:prstGeom>
          <a:solidFill>
            <a:srgbClr val="B1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街</a:t>
            </a:r>
          </a:p>
        </p:txBody>
      </p:sp>
      <p:sp>
        <p:nvSpPr>
          <p:cNvPr id="87050" name="円/楕円 10"/>
          <p:cNvSpPr>
            <a:spLocks noChangeArrowheads="1"/>
          </p:cNvSpPr>
          <p:nvPr/>
        </p:nvSpPr>
        <p:spPr bwMode="auto">
          <a:xfrm>
            <a:off x="900113" y="4862513"/>
            <a:ext cx="2408237" cy="119380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将来</a:t>
            </a:r>
          </a:p>
        </p:txBody>
      </p:sp>
      <p:pic>
        <p:nvPicPr>
          <p:cNvPr id="87051" name="Picture 7" descr="C:\Users\2000362fa\Desktop\画像\IMG_0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5056188"/>
            <a:ext cx="107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89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fade">
                                      <p:cBhvr>
                                        <p:cTn id="7" dur="1000"/>
                                        <p:tgtEl>
                                          <p:spTgt spid="86024"/>
                                        </p:tgtEl>
                                      </p:cBhvr>
                                    </p:animEffect>
                                    <p:anim calcmode="lin" valueType="num">
                                      <p:cBhvr>
                                        <p:cTn id="8" dur="1000" fill="hold"/>
                                        <p:tgtEl>
                                          <p:spTgt spid="86024"/>
                                        </p:tgtEl>
                                        <p:attrNameLst>
                                          <p:attrName>ppt_x</p:attrName>
                                        </p:attrNameLst>
                                      </p:cBhvr>
                                      <p:tavLst>
                                        <p:tav tm="0">
                                          <p:val>
                                            <p:strVal val="#ppt_x"/>
                                          </p:val>
                                        </p:tav>
                                        <p:tav tm="100000">
                                          <p:val>
                                            <p:strVal val="#ppt_x"/>
                                          </p:val>
                                        </p:tav>
                                      </p:tavLst>
                                    </p:anim>
                                    <p:anim calcmode="lin" valueType="num">
                                      <p:cBhvr>
                                        <p:cTn id="9" dur="1000" fill="hold"/>
                                        <p:tgtEl>
                                          <p:spTgt spid="860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1000"/>
                                        <p:tgtEl>
                                          <p:spTgt spid="54277"/>
                                        </p:tgtEl>
                                      </p:cBhvr>
                                    </p:animEffect>
                                    <p:anim calcmode="lin" valueType="num">
                                      <p:cBhvr>
                                        <p:cTn id="13" dur="1000" fill="hold"/>
                                        <p:tgtEl>
                                          <p:spTgt spid="54277"/>
                                        </p:tgtEl>
                                        <p:attrNameLst>
                                          <p:attrName>ppt_x</p:attrName>
                                        </p:attrNameLst>
                                      </p:cBhvr>
                                      <p:tavLst>
                                        <p:tav tm="0">
                                          <p:val>
                                            <p:strVal val="#ppt_x"/>
                                          </p:val>
                                        </p:tav>
                                        <p:tav tm="100000">
                                          <p:val>
                                            <p:strVal val="#ppt_x"/>
                                          </p:val>
                                        </p:tav>
                                      </p:tavLst>
                                    </p:anim>
                                    <p:anim calcmode="lin" valueType="num">
                                      <p:cBhvr>
                                        <p:cTn id="14" dur="1000" fill="hold"/>
                                        <p:tgtEl>
                                          <p:spTgt spid="542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7049"/>
                                        </p:tgtEl>
                                        <p:attrNameLst>
                                          <p:attrName>style.visibility</p:attrName>
                                        </p:attrNameLst>
                                      </p:cBhvr>
                                      <p:to>
                                        <p:strVal val="visible"/>
                                      </p:to>
                                    </p:set>
                                    <p:animEffect transition="in" filter="fade">
                                      <p:cBhvr>
                                        <p:cTn id="24" dur="1000"/>
                                        <p:tgtEl>
                                          <p:spTgt spid="87049"/>
                                        </p:tgtEl>
                                      </p:cBhvr>
                                    </p:animEffect>
                                    <p:anim calcmode="lin" valueType="num">
                                      <p:cBhvr>
                                        <p:cTn id="25" dur="1000" fill="hold"/>
                                        <p:tgtEl>
                                          <p:spTgt spid="87049"/>
                                        </p:tgtEl>
                                        <p:attrNameLst>
                                          <p:attrName>ppt_x</p:attrName>
                                        </p:attrNameLst>
                                      </p:cBhvr>
                                      <p:tavLst>
                                        <p:tav tm="0">
                                          <p:val>
                                            <p:strVal val="#ppt_x"/>
                                          </p:val>
                                        </p:tav>
                                        <p:tav tm="100000">
                                          <p:val>
                                            <p:strVal val="#ppt_x"/>
                                          </p:val>
                                        </p:tav>
                                      </p:tavLst>
                                    </p:anim>
                                    <p:anim calcmode="lin" valueType="num">
                                      <p:cBhvr>
                                        <p:cTn id="26" dur="1000" fill="hold"/>
                                        <p:tgtEl>
                                          <p:spTgt spid="870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279"/>
                                        </p:tgtEl>
                                        <p:attrNameLst>
                                          <p:attrName>style.visibility</p:attrName>
                                        </p:attrNameLst>
                                      </p:cBhvr>
                                      <p:to>
                                        <p:strVal val="visible"/>
                                      </p:to>
                                    </p:set>
                                    <p:animEffect transition="in" filter="fade">
                                      <p:cBhvr>
                                        <p:cTn id="29" dur="1000"/>
                                        <p:tgtEl>
                                          <p:spTgt spid="54279"/>
                                        </p:tgtEl>
                                      </p:cBhvr>
                                    </p:animEffect>
                                    <p:anim calcmode="lin" valueType="num">
                                      <p:cBhvr>
                                        <p:cTn id="30" dur="1000" fill="hold"/>
                                        <p:tgtEl>
                                          <p:spTgt spid="54279"/>
                                        </p:tgtEl>
                                        <p:attrNameLst>
                                          <p:attrName>ppt_x</p:attrName>
                                        </p:attrNameLst>
                                      </p:cBhvr>
                                      <p:tavLst>
                                        <p:tav tm="0">
                                          <p:val>
                                            <p:strVal val="#ppt_x"/>
                                          </p:val>
                                        </p:tav>
                                        <p:tav tm="100000">
                                          <p:val>
                                            <p:strVal val="#ppt_x"/>
                                          </p:val>
                                        </p:tav>
                                      </p:tavLst>
                                    </p:anim>
                                    <p:anim calcmode="lin" valueType="num">
                                      <p:cBhvr>
                                        <p:cTn id="31" dur="1000" fill="hold"/>
                                        <p:tgtEl>
                                          <p:spTgt spid="542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6"/>
                                        </p:tgtEl>
                                        <p:attrNameLst>
                                          <p:attrName>style.visibility</p:attrName>
                                        </p:attrNameLst>
                                      </p:cBhvr>
                                      <p:to>
                                        <p:strVal val="visible"/>
                                      </p:to>
                                    </p:set>
                                    <p:animEffect transition="in" filter="fade">
                                      <p:cBhvr>
                                        <p:cTn id="34" dur="1000"/>
                                        <p:tgtEl>
                                          <p:spTgt spid="58376"/>
                                        </p:tgtEl>
                                      </p:cBhvr>
                                    </p:animEffect>
                                    <p:anim calcmode="lin" valueType="num">
                                      <p:cBhvr>
                                        <p:cTn id="35" dur="1000" fill="hold"/>
                                        <p:tgtEl>
                                          <p:spTgt spid="58376"/>
                                        </p:tgtEl>
                                        <p:attrNameLst>
                                          <p:attrName>ppt_x</p:attrName>
                                        </p:attrNameLst>
                                      </p:cBhvr>
                                      <p:tavLst>
                                        <p:tav tm="0">
                                          <p:val>
                                            <p:strVal val="#ppt_x"/>
                                          </p:val>
                                        </p:tav>
                                        <p:tav tm="100000">
                                          <p:val>
                                            <p:strVal val="#ppt_x"/>
                                          </p:val>
                                        </p:tav>
                                      </p:tavLst>
                                    </p:anim>
                                    <p:anim calcmode="lin" valueType="num">
                                      <p:cBhvr>
                                        <p:cTn id="36" dur="1000" fill="hold"/>
                                        <p:tgtEl>
                                          <p:spTgt spid="5837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7050"/>
                                        </p:tgtEl>
                                        <p:attrNameLst>
                                          <p:attrName>style.visibility</p:attrName>
                                        </p:attrNameLst>
                                      </p:cBhvr>
                                      <p:to>
                                        <p:strVal val="visible"/>
                                      </p:to>
                                    </p:set>
                                    <p:animEffect transition="in" filter="fade">
                                      <p:cBhvr>
                                        <p:cTn id="41" dur="1000"/>
                                        <p:tgtEl>
                                          <p:spTgt spid="87050"/>
                                        </p:tgtEl>
                                      </p:cBhvr>
                                    </p:animEffect>
                                    <p:anim calcmode="lin" valueType="num">
                                      <p:cBhvr>
                                        <p:cTn id="42" dur="1000" fill="hold"/>
                                        <p:tgtEl>
                                          <p:spTgt spid="87050"/>
                                        </p:tgtEl>
                                        <p:attrNameLst>
                                          <p:attrName>ppt_x</p:attrName>
                                        </p:attrNameLst>
                                      </p:cBhvr>
                                      <p:tavLst>
                                        <p:tav tm="0">
                                          <p:val>
                                            <p:strVal val="#ppt_x"/>
                                          </p:val>
                                        </p:tav>
                                        <p:tav tm="100000">
                                          <p:val>
                                            <p:strVal val="#ppt_x"/>
                                          </p:val>
                                        </p:tav>
                                      </p:tavLst>
                                    </p:anim>
                                    <p:anim calcmode="lin" valueType="num">
                                      <p:cBhvr>
                                        <p:cTn id="43" dur="1000" fill="hold"/>
                                        <p:tgtEl>
                                          <p:spTgt spid="870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4278"/>
                                        </p:tgtEl>
                                        <p:attrNameLst>
                                          <p:attrName>style.visibility</p:attrName>
                                        </p:attrNameLst>
                                      </p:cBhvr>
                                      <p:to>
                                        <p:strVal val="visible"/>
                                      </p:to>
                                    </p:set>
                                    <p:animEffect transition="in" filter="fade">
                                      <p:cBhvr>
                                        <p:cTn id="46" dur="1000"/>
                                        <p:tgtEl>
                                          <p:spTgt spid="54278"/>
                                        </p:tgtEl>
                                      </p:cBhvr>
                                    </p:animEffect>
                                    <p:anim calcmode="lin" valueType="num">
                                      <p:cBhvr>
                                        <p:cTn id="47" dur="1000" fill="hold"/>
                                        <p:tgtEl>
                                          <p:spTgt spid="54278"/>
                                        </p:tgtEl>
                                        <p:attrNameLst>
                                          <p:attrName>ppt_x</p:attrName>
                                        </p:attrNameLst>
                                      </p:cBhvr>
                                      <p:tavLst>
                                        <p:tav tm="0">
                                          <p:val>
                                            <p:strVal val="#ppt_x"/>
                                          </p:val>
                                        </p:tav>
                                        <p:tav tm="100000">
                                          <p:val>
                                            <p:strVal val="#ppt_x"/>
                                          </p:val>
                                        </p:tav>
                                      </p:tavLst>
                                    </p:anim>
                                    <p:anim calcmode="lin" valueType="num">
                                      <p:cBhvr>
                                        <p:cTn id="48" dur="1000" fill="hold"/>
                                        <p:tgtEl>
                                          <p:spTgt spid="5427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7051"/>
                                        </p:tgtEl>
                                        <p:attrNameLst>
                                          <p:attrName>style.visibility</p:attrName>
                                        </p:attrNameLst>
                                      </p:cBhvr>
                                      <p:to>
                                        <p:strVal val="visible"/>
                                      </p:to>
                                    </p:set>
                                    <p:animEffect transition="in" filter="fade">
                                      <p:cBhvr>
                                        <p:cTn id="51" dur="1000"/>
                                        <p:tgtEl>
                                          <p:spTgt spid="87051"/>
                                        </p:tgtEl>
                                      </p:cBhvr>
                                    </p:animEffect>
                                    <p:anim calcmode="lin" valueType="num">
                                      <p:cBhvr>
                                        <p:cTn id="52" dur="1000" fill="hold"/>
                                        <p:tgtEl>
                                          <p:spTgt spid="87051"/>
                                        </p:tgtEl>
                                        <p:attrNameLst>
                                          <p:attrName>ppt_x</p:attrName>
                                        </p:attrNameLst>
                                      </p:cBhvr>
                                      <p:tavLst>
                                        <p:tav tm="0">
                                          <p:val>
                                            <p:strVal val="#ppt_x"/>
                                          </p:val>
                                        </p:tav>
                                        <p:tav tm="100000">
                                          <p:val>
                                            <p:strVal val="#ppt_x"/>
                                          </p:val>
                                        </p:tav>
                                      </p:tavLst>
                                    </p:anim>
                                    <p:anim calcmode="lin" valueType="num">
                                      <p:cBhvr>
                                        <p:cTn id="53" dur="1000" fill="hold"/>
                                        <p:tgtEl>
                                          <p:spTgt spid="87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86024" grpId="0" animBg="1"/>
      <p:bldP spid="87049" grpId="0" animBg="1"/>
      <p:bldP spid="870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7"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8"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4389"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4" name="角丸四角形 3"/>
          <p:cNvSpPr/>
          <p:nvPr/>
        </p:nvSpPr>
        <p:spPr bwMode="hidden">
          <a:xfrm>
            <a:off x="539750" y="191611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はみなさん</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071"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88072"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2"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3"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88075"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hidden">
          <a:xfrm>
            <a:off x="539750" y="5324475"/>
            <a:ext cx="8064500" cy="792163"/>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みなさんにしか</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考えられないこと</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8078"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wipe(down)">
                                      <p:cBhvr>
                                        <p:cTn id="14" dur="500"/>
                                        <p:tgtEl>
                                          <p:spTgt spid="880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wipe(down)">
                                      <p:cBhvr>
                                        <p:cTn id="17" dur="500"/>
                                        <p:tgtEl>
                                          <p:spTgt spid="8806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wipe(down)">
                                      <p:cBhvr>
                                        <p:cTn id="20" dur="500"/>
                                        <p:tgtEl>
                                          <p:spTgt spid="88072"/>
                                        </p:tgtEl>
                                      </p:cBhvr>
                                    </p:animEffect>
                                  </p:childTnLst>
                                </p:cTn>
                              </p:par>
                              <p:par>
                                <p:cTn id="21" presetID="22" presetClass="entr" presetSubtype="4" fill="hold" nodeType="withEffect">
                                  <p:stCondLst>
                                    <p:cond delay="0"/>
                                  </p:stCondLst>
                                  <p:childTnLst>
                                    <p:set>
                                      <p:cBhvr>
                                        <p:cTn id="22" dur="1" fill="hold">
                                          <p:stCondLst>
                                            <p:cond delay="0"/>
                                          </p:stCondLst>
                                        </p:cTn>
                                        <p:tgtEl>
                                          <p:spTgt spid="88075"/>
                                        </p:tgtEl>
                                        <p:attrNameLst>
                                          <p:attrName>style.visibility</p:attrName>
                                        </p:attrNameLst>
                                      </p:cBhvr>
                                      <p:to>
                                        <p:strVal val="visible"/>
                                      </p:to>
                                    </p:set>
                                    <p:animEffect transition="in" filter="wipe(down)">
                                      <p:cBhvr>
                                        <p:cTn id="23" dur="500"/>
                                        <p:tgtEl>
                                          <p:spTgt spid="880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88078"/>
                                        </p:tgtEl>
                                        <p:attrNameLst>
                                          <p:attrName>style.visibility</p:attrName>
                                        </p:attrNameLst>
                                      </p:cBhvr>
                                      <p:to>
                                        <p:strVal val="visible"/>
                                      </p:to>
                                    </p:set>
                                    <p:animEffect transition="in" filter="barn(inVertical)">
                                      <p:cBhvr>
                                        <p:cTn id="31" dur="500"/>
                                        <p:tgtEl>
                                          <p:spTgt spid="8807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8067"/>
                                        </p:tgtEl>
                                        <p:attrNameLst>
                                          <p:attrName>style.visibility</p:attrName>
                                        </p:attrNameLst>
                                      </p:cBhvr>
                                      <p:to>
                                        <p:strVal val="visible"/>
                                      </p:to>
                                    </p:set>
                                    <p:animEffect transition="in" filter="barn(inVertical)">
                                      <p:cBhvr>
                                        <p:cTn id="34" dur="500"/>
                                        <p:tgtEl>
                                          <p:spTgt spid="880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076"/>
                                        </p:tgtEl>
                                        <p:attrNameLst>
                                          <p:attrName>style.visibility</p:attrName>
                                        </p:attrNameLst>
                                      </p:cBhvr>
                                      <p:to>
                                        <p:strVal val="visible"/>
                                      </p:to>
                                    </p:set>
                                    <p:animEffect transition="in" filter="fade">
                                      <p:cBhvr>
                                        <p:cTn id="44" dur="1000"/>
                                        <p:tgtEl>
                                          <p:spTgt spid="88076"/>
                                        </p:tgtEl>
                                      </p:cBhvr>
                                    </p:animEffect>
                                    <p:anim calcmode="lin" valueType="num">
                                      <p:cBhvr>
                                        <p:cTn id="45" dur="1000" fill="hold"/>
                                        <p:tgtEl>
                                          <p:spTgt spid="88076"/>
                                        </p:tgtEl>
                                        <p:attrNameLst>
                                          <p:attrName>ppt_x</p:attrName>
                                        </p:attrNameLst>
                                      </p:cBhvr>
                                      <p:tavLst>
                                        <p:tav tm="0">
                                          <p:val>
                                            <p:strVal val="#ppt_x"/>
                                          </p:val>
                                        </p:tav>
                                        <p:tav tm="100000">
                                          <p:val>
                                            <p:strVal val="#ppt_x"/>
                                          </p:val>
                                        </p:tav>
                                      </p:tavLst>
                                    </p:anim>
                                    <p:anim calcmode="lin" valueType="num">
                                      <p:cBhvr>
                                        <p:cTn id="46" dur="1000" fill="hold"/>
                                        <p:tgtEl>
                                          <p:spTgt spid="880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066"/>
                                        </p:tgtEl>
                                        <p:attrNameLst>
                                          <p:attrName>style.visibility</p:attrName>
                                        </p:attrNameLst>
                                      </p:cBhvr>
                                      <p:to>
                                        <p:strVal val="visible"/>
                                      </p:to>
                                    </p:set>
                                    <p:animEffect transition="in" filter="fade">
                                      <p:cBhvr>
                                        <p:cTn id="49" dur="1000"/>
                                        <p:tgtEl>
                                          <p:spTgt spid="88066"/>
                                        </p:tgtEl>
                                      </p:cBhvr>
                                    </p:animEffect>
                                    <p:anim calcmode="lin" valueType="num">
                                      <p:cBhvr>
                                        <p:cTn id="50" dur="1000" fill="hold"/>
                                        <p:tgtEl>
                                          <p:spTgt spid="88066"/>
                                        </p:tgtEl>
                                        <p:attrNameLst>
                                          <p:attrName>ppt_x</p:attrName>
                                        </p:attrNameLst>
                                      </p:cBhvr>
                                      <p:tavLst>
                                        <p:tav tm="0">
                                          <p:val>
                                            <p:strVal val="#ppt_x"/>
                                          </p:val>
                                        </p:tav>
                                        <p:tav tm="100000">
                                          <p:val>
                                            <p:strVal val="#ppt_x"/>
                                          </p:val>
                                        </p:tav>
                                      </p:tavLst>
                                    </p:anim>
                                    <p:anim calcmode="lin" valueType="num">
                                      <p:cBhvr>
                                        <p:cTn id="51" dur="1000" fill="hold"/>
                                        <p:tgtEl>
                                          <p:spTgt spid="8806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animBg="1"/>
      <p:bldP spid="88068" grpId="0" animBg="1"/>
      <p:bldP spid="4" grpId="0" animBg="1"/>
      <p:bldP spid="88071" grpId="0"/>
      <p:bldP spid="88072" grpId="0"/>
      <p:bldP spid="12" grpId="0"/>
      <p:bldP spid="13" grpId="0"/>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5"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6"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7"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146438"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146439"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0"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1"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146442"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p:cNvSpPr/>
          <p:nvPr/>
        </p:nvSpPr>
        <p:spPr bwMode="hidden">
          <a:xfrm>
            <a:off x="495300" y="1976438"/>
            <a:ext cx="8064500" cy="792162"/>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みなさんの</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に間違いはない</a:t>
            </a:r>
            <a:endParaRPr lang="en-US" altLang="ja-JP"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bwMode="hidden">
          <a:xfrm>
            <a:off x="561975" y="530066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自分の将来</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のために</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投票</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しよう</a:t>
            </a:r>
            <a:endPar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66147916"/>
              </p:ext>
            </p:extLst>
          </p:nvPr>
        </p:nvGraphicFramePr>
        <p:xfrm>
          <a:off x="1187450" y="1196752"/>
          <a:ext cx="7777163" cy="5021484"/>
        </p:xfrm>
        <a:graphic>
          <a:graphicData uri="http://schemas.openxmlformats.org/drawingml/2006/table">
            <a:tbl>
              <a:tblPr firstRow="1" bandRow="1">
                <a:tableStyleId>{7DF18680-E054-41AD-8BC1-D1AEF772440D}</a:tableStyleId>
              </a:tblPr>
              <a:tblGrid>
                <a:gridCol w="237643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991525">
                  <a:extLst>
                    <a:ext uri="{9D8B030D-6E8A-4147-A177-3AD203B41FA5}">
                      <a16:colId xmlns:a16="http://schemas.microsoft.com/office/drawing/2014/main" val="20002"/>
                    </a:ext>
                  </a:extLst>
                </a:gridCol>
                <a:gridCol w="1185064">
                  <a:extLst>
                    <a:ext uri="{9D8B030D-6E8A-4147-A177-3AD203B41FA5}">
                      <a16:colId xmlns:a16="http://schemas.microsoft.com/office/drawing/2014/main" val="20003"/>
                    </a:ext>
                  </a:extLst>
                </a:gridCol>
              </a:tblGrid>
              <a:tr h="723160">
                <a:tc>
                  <a:txBody>
                    <a:bodyPr/>
                    <a:lstStyle/>
                    <a:p>
                      <a:pPr algn="dist"/>
                      <a:r>
                        <a:rPr kumimoji="1" lang="ja-JP" altLang="en-US" sz="1800" dirty="0"/>
                        <a:t>選挙の種類</a:t>
                      </a:r>
                    </a:p>
                  </a:txBody>
                  <a:tcPr marL="91430" marR="91430" marT="45724" marB="45724"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定数</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任期が終わる日</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a:t>任期</a:t>
                      </a:r>
                      <a:endParaRPr kumimoji="1" lang="en-US" altLang="ja-JP" sz="1800" dirty="0"/>
                    </a:p>
                    <a:p>
                      <a:pPr algn="dist"/>
                      <a:r>
                        <a:rPr kumimoji="1" lang="ja-JP" altLang="en-US" sz="1800" dirty="0"/>
                        <a:t>（備考）</a:t>
                      </a:r>
                    </a:p>
                  </a:txBody>
                  <a:tcPr marL="91430" marR="91430" marT="45724" marB="45724"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685703">
                <a:tc>
                  <a:txBody>
                    <a:bodyPr/>
                    <a:lstStyle/>
                    <a:p>
                      <a:pPr algn="l"/>
                      <a:r>
                        <a:rPr kumimoji="1" lang="ja-JP" altLang="en-US" sz="1800" b="1" dirty="0">
                          <a:solidFill>
                            <a:schemeClr val="tx1"/>
                          </a:solidFill>
                        </a:rPr>
                        <a:t>　</a:t>
                      </a:r>
                      <a:r>
                        <a:rPr kumimoji="1" lang="ja-JP" altLang="en-US" sz="1800" b="1" dirty="0" smtClean="0">
                          <a:solidFill>
                            <a:schemeClr val="tx1"/>
                          </a:solidFill>
                        </a:rPr>
                        <a:t>○○○長選挙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rPr>
                        <a:t>１</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8667">
                <a:tc>
                  <a:txBody>
                    <a:bodyPr/>
                    <a:lstStyle/>
                    <a:p>
                      <a:pPr algn="l"/>
                      <a:r>
                        <a:rPr kumimoji="1" lang="ja-JP" altLang="en-US" sz="1800" b="1" dirty="0">
                          <a:solidFill>
                            <a:schemeClr val="tx1"/>
                          </a:solidFill>
                        </a:rPr>
                        <a:t>　</a:t>
                      </a:r>
                      <a:r>
                        <a:rPr kumimoji="1" lang="ja-JP" altLang="en-US" sz="1800" b="1" dirty="0" smtClean="0">
                          <a:solidFill>
                            <a:schemeClr val="tx1"/>
                          </a:solidFill>
                        </a:rPr>
                        <a:t>○○○議</a:t>
                      </a:r>
                      <a:r>
                        <a:rPr kumimoji="1" lang="ja-JP" altLang="en-US" sz="1600" b="1" dirty="0" smtClean="0">
                          <a:solidFill>
                            <a:schemeClr val="tx1"/>
                          </a:solidFill>
                        </a:rPr>
                        <a:t>会</a:t>
                      </a:r>
                      <a:r>
                        <a:rPr kumimoji="1" lang="ja-JP" altLang="en-US" sz="1600" b="1" dirty="0">
                          <a:solidFill>
                            <a:schemeClr val="tx1"/>
                          </a:solidFill>
                        </a:rPr>
                        <a:t>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rPr>
                        <a:t>１６</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03">
                <a:tc>
                  <a:txBody>
                    <a:bodyPr/>
                    <a:lstStyle/>
                    <a:p>
                      <a:pPr algn="l"/>
                      <a:r>
                        <a:rPr kumimoji="1" lang="ja-JP" altLang="en-US" sz="1800" b="1" dirty="0">
                          <a:solidFill>
                            <a:schemeClr val="tx1"/>
                          </a:solidFill>
                        </a:rPr>
                        <a:t>　宮城県知事選挙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latin typeface="+mj-ea"/>
                          <a:ea typeface="+mj-ea"/>
                        </a:rPr>
                        <a:t>１</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令和７年１１月２０日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8694">
                <a:tc>
                  <a:txBody>
                    <a:bodyPr/>
                    <a:lstStyle/>
                    <a:p>
                      <a:pPr algn="l"/>
                      <a:r>
                        <a:rPr kumimoji="1" lang="ja-JP" altLang="en-US" sz="1800" b="1" dirty="0">
                          <a:solidFill>
                            <a:schemeClr val="tx1"/>
                          </a:solidFill>
                        </a:rPr>
                        <a:t>　</a:t>
                      </a:r>
                      <a:r>
                        <a:rPr kumimoji="1" lang="ja-JP" altLang="en-US" sz="1600" b="1" dirty="0">
                          <a:solidFill>
                            <a:schemeClr val="tx1"/>
                          </a:solidFill>
                        </a:rPr>
                        <a:t>宮城県議会議員選挙</a:t>
                      </a:r>
                      <a:endParaRPr kumimoji="1" lang="en-US" altLang="ja-JP" sz="16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a:solidFill>
                            <a:schemeClr val="tx1"/>
                          </a:solidFill>
                          <a:latin typeface="+mj-ea"/>
                          <a:ea typeface="+mj-ea"/>
                        </a:rPr>
                        <a:t>５９</a:t>
                      </a:r>
                      <a:endParaRPr kumimoji="1" lang="en-US" altLang="ja-JP" sz="18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令和９年１１月１２日</a:t>
                      </a:r>
                      <a:endParaRPr kumimoji="1" lang="en-US" altLang="ja-JP"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solidFill>
                            <a:schemeClr val="tx1"/>
                          </a:solidFill>
                        </a:rPr>
                        <a:t>４年</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3154">
                <a:tc>
                  <a:txBody>
                    <a:bodyPr/>
                    <a:lstStyle/>
                    <a:p>
                      <a:pPr algn="l"/>
                      <a:r>
                        <a:rPr kumimoji="1" lang="ja-JP" altLang="en-US" sz="1800" b="1" dirty="0">
                          <a:solidFill>
                            <a:schemeClr val="tx1"/>
                          </a:solidFill>
                        </a:rPr>
                        <a:t>　衆議院議員選挙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600" b="1" dirty="0">
                          <a:solidFill>
                            <a:schemeClr val="tx1"/>
                          </a:solidFill>
                          <a:latin typeface="+mj-ea"/>
                          <a:ea typeface="+mj-ea"/>
                        </a:rPr>
                        <a:t>選挙区２８９</a:t>
                      </a:r>
                      <a:endParaRPr kumimoji="1" lang="en-US" altLang="ja-JP" sz="1600" b="1" dirty="0">
                        <a:solidFill>
                          <a:schemeClr val="tx1"/>
                        </a:solidFill>
                        <a:latin typeface="+mj-ea"/>
                        <a:ea typeface="+mj-ea"/>
                      </a:endParaRPr>
                    </a:p>
                    <a:p>
                      <a:pPr algn="r"/>
                      <a:r>
                        <a:rPr kumimoji="1" lang="ja-JP" altLang="en-US" sz="1600" b="1" dirty="0">
                          <a:solidFill>
                            <a:schemeClr val="tx1"/>
                          </a:solidFill>
                          <a:latin typeface="+mj-ea"/>
                          <a:ea typeface="+mj-ea"/>
                        </a:rPr>
                        <a:t>比例 １７６</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令和１０年１０月２６日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a:t>４年</a:t>
                      </a:r>
                      <a:endParaRPr kumimoji="1" lang="en-US" altLang="ja-JP"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6403">
                <a:tc>
                  <a:txBody>
                    <a:bodyPr/>
                    <a:lstStyle/>
                    <a:p>
                      <a:pPr algn="l"/>
                      <a:r>
                        <a:rPr kumimoji="1" lang="ja-JP" altLang="en-US" sz="1800" b="1" dirty="0">
                          <a:solidFill>
                            <a:schemeClr val="tx1"/>
                          </a:solidFill>
                        </a:rPr>
                        <a:t>　参議院議員選挙</a:t>
                      </a: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kumimoji="1" lang="ja-JP" altLang="en-US" sz="1600" b="1" kern="1200" dirty="0">
                          <a:solidFill>
                            <a:schemeClr val="tx1"/>
                          </a:solidFill>
                          <a:latin typeface="+mj-ea"/>
                          <a:ea typeface="+mn-ea"/>
                          <a:cs typeface="+mn-cs"/>
                        </a:rPr>
                        <a:t>選挙区１４８</a:t>
                      </a:r>
                      <a:endParaRPr kumimoji="1" lang="en-US" altLang="ja-JP" sz="1600" b="1" dirty="0">
                        <a:solidFill>
                          <a:schemeClr val="tx1"/>
                        </a:solidFill>
                        <a:latin typeface="+mj-ea"/>
                        <a:ea typeface="+mj-ea"/>
                      </a:endParaRPr>
                    </a:p>
                    <a:p>
                      <a:pPr algn="r"/>
                      <a:r>
                        <a:rPr kumimoji="1" lang="ja-JP" altLang="en-US" sz="1600" b="1" dirty="0">
                          <a:solidFill>
                            <a:schemeClr val="tx1"/>
                          </a:solidFill>
                          <a:latin typeface="+mj-ea"/>
                          <a:ea typeface="+mj-ea"/>
                        </a:rPr>
                        <a:t>比例１００</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a:solidFill>
                            <a:schemeClr val="tx1"/>
                          </a:solidFill>
                        </a:rPr>
                        <a:t>令和７年７月２８日</a:t>
                      </a: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a:t>６年</a:t>
                      </a:r>
                      <a:endParaRPr kumimoji="1" lang="en-US" altLang="ja-JP" sz="1800" b="1" dirty="0"/>
                    </a:p>
                    <a:p>
                      <a:pPr algn="ctr"/>
                      <a:r>
                        <a:rPr kumimoji="1" lang="ja-JP" altLang="en-US" sz="1200" b="1" dirty="0"/>
                        <a:t>（３年ごとに半数ずつ）</a:t>
                      </a: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150572" name="タイトル 1"/>
          <p:cNvSpPr>
            <a:spLocks noGrp="1"/>
          </p:cNvSpPr>
          <p:nvPr>
            <p:ph type="title"/>
          </p:nvPr>
        </p:nvSpPr>
        <p:spPr>
          <a:xfrm>
            <a:off x="251520" y="234951"/>
            <a:ext cx="8229600" cy="777875"/>
          </a:xfrm>
        </p:spPr>
        <p:txBody>
          <a:bodyPr/>
          <a:lstStyle/>
          <a:p>
            <a:r>
              <a:rPr lang="ja-JP" altLang="en-US" dirty="0"/>
              <a:t>今後の身近な選挙の日程</a:t>
            </a:r>
          </a:p>
        </p:txBody>
      </p:sp>
      <p:sp>
        <p:nvSpPr>
          <p:cNvPr id="150573" name="円/楕円 1"/>
          <p:cNvSpPr>
            <a:spLocks noChangeArrowheads="1"/>
          </p:cNvSpPr>
          <p:nvPr/>
        </p:nvSpPr>
        <p:spPr bwMode="auto">
          <a:xfrm>
            <a:off x="0" y="1916832"/>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smtClean="0">
                <a:solidFill>
                  <a:srgbClr val="FFFFFF"/>
                </a:solidFill>
                <a:latin typeface="Tahoma" panose="020B0604030504040204" pitchFamily="34" charset="0"/>
                <a:ea typeface="ＭＳ Ｐゴシック" panose="020B0600070205080204" pitchFamily="50" charset="-128"/>
              </a:rPr>
              <a:t>市</a:t>
            </a:r>
            <a:endParaRPr lang="ja-JP" altLang="en-US" sz="5400" dirty="0">
              <a:solidFill>
                <a:srgbClr val="FFFFFF"/>
              </a:solidFill>
              <a:latin typeface="Tahoma" panose="020B0604030504040204" pitchFamily="34" charset="0"/>
              <a:ea typeface="ＭＳ Ｐゴシック" panose="020B0600070205080204" pitchFamily="50" charset="-128"/>
            </a:endParaRPr>
          </a:p>
        </p:txBody>
      </p:sp>
      <p:sp>
        <p:nvSpPr>
          <p:cNvPr id="150574" name="円/楕円 5"/>
          <p:cNvSpPr>
            <a:spLocks noChangeArrowheads="1"/>
          </p:cNvSpPr>
          <p:nvPr/>
        </p:nvSpPr>
        <p:spPr bwMode="auto">
          <a:xfrm>
            <a:off x="30848" y="3283818"/>
            <a:ext cx="1368425" cy="1296987"/>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県</a:t>
            </a:r>
          </a:p>
        </p:txBody>
      </p:sp>
      <p:sp>
        <p:nvSpPr>
          <p:cNvPr id="150575" name="円/楕円 6"/>
          <p:cNvSpPr>
            <a:spLocks noChangeArrowheads="1"/>
          </p:cNvSpPr>
          <p:nvPr/>
        </p:nvSpPr>
        <p:spPr bwMode="auto">
          <a:xfrm>
            <a:off x="30848" y="4734908"/>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国</a:t>
            </a:r>
          </a:p>
        </p:txBody>
      </p:sp>
    </p:spTree>
    <p:custDataLst>
      <p:tags r:id="rId1"/>
    </p:custDataLst>
    <p:extLst>
      <p:ext uri="{BB962C8B-B14F-4D97-AF65-F5344CB8AC3E}">
        <p14:creationId xmlns:p14="http://schemas.microsoft.com/office/powerpoint/2010/main" val="2261691438"/>
      </p:ext>
    </p:extLst>
  </p:cSld>
  <p:clrMapOvr>
    <a:masterClrMapping/>
  </p:clrMapOvr>
  <p:transition spd="slow" advTm="86727"/>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2518928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r>
              <a:rPr lang="ja-JP" altLang="en-US" sz="2800" dirty="0"/>
              <a:t>一票の格差が問題となる例：修学旅行の行き先を決める場合</a:t>
            </a:r>
            <a:endParaRPr lang="en-US" altLang="ja-JP" sz="2800" dirty="0"/>
          </a:p>
          <a:p>
            <a:pPr marL="0" indent="0">
              <a:buNone/>
            </a:pPr>
            <a:r>
              <a:rPr lang="ja-JP" altLang="en-US" sz="2800" dirty="0"/>
              <a:t>決定方法：クラスの代表者を１人選び代表者の多数決で決める。</a:t>
            </a:r>
            <a:endParaRPr lang="en-US" altLang="ja-JP" sz="2800" dirty="0"/>
          </a:p>
          <a:p>
            <a:pPr marL="0" indent="0">
              <a:buNone/>
            </a:pPr>
            <a:endParaRPr lang="ja-JP" altLang="en-US" sz="2800" dirty="0"/>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graphicFrame>
        <p:nvGraphicFramePr>
          <p:cNvPr id="4" name="表 3"/>
          <p:cNvGraphicFramePr>
            <a:graphicFrameLocks noGrp="1"/>
          </p:cNvGraphicFramePr>
          <p:nvPr/>
        </p:nvGraphicFramePr>
        <p:xfrm>
          <a:off x="1346565" y="3932921"/>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a:t>北海道</a:t>
                      </a:r>
                    </a:p>
                  </a:txBody>
                  <a:tcPr/>
                </a:tc>
                <a:tc>
                  <a:txBody>
                    <a:bodyPr/>
                    <a:lstStyle/>
                    <a:p>
                      <a:pPr algn="ctr"/>
                      <a:r>
                        <a:rPr kumimoji="1" lang="ja-JP" altLang="en-US" dirty="0"/>
                        <a:t>沖縄</a:t>
                      </a:r>
                    </a:p>
                  </a:txBody>
                  <a:tcPr/>
                </a:tc>
                <a:extLst>
                  <a:ext uri="{0D108BD9-81ED-4DB2-BD59-A6C34878D82A}">
                    <a16:rowId xmlns:a16="http://schemas.microsoft.com/office/drawing/2014/main" val="3603431719"/>
                  </a:ext>
                </a:extLst>
              </a:tr>
              <a:tr h="370840">
                <a:tc>
                  <a:txBody>
                    <a:bodyPr/>
                    <a:lstStyle/>
                    <a:p>
                      <a:r>
                        <a:rPr kumimoji="1" lang="ja-JP" altLang="en-US" dirty="0"/>
                        <a:t>宮城クラス（</a:t>
                      </a:r>
                      <a:r>
                        <a:rPr kumimoji="1" lang="en-US" altLang="ja-JP" dirty="0"/>
                        <a:t>30</a:t>
                      </a:r>
                      <a:r>
                        <a:rPr kumimoji="1" lang="ja-JP" altLang="en-US" dirty="0"/>
                        <a:t>人）</a:t>
                      </a:r>
                    </a:p>
                  </a:txBody>
                  <a:tcPr/>
                </a:tc>
                <a:tc>
                  <a:txBody>
                    <a:bodyPr/>
                    <a:lstStyle/>
                    <a:p>
                      <a:pPr algn="ctr"/>
                      <a:r>
                        <a:rPr kumimoji="1" lang="ja-JP" altLang="en-US" dirty="0"/>
                        <a:t>○</a:t>
                      </a:r>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a:t>福井クラス（</a:t>
                      </a:r>
                      <a:r>
                        <a:rPr kumimoji="1" lang="en-US" altLang="ja-JP" dirty="0"/>
                        <a:t>10</a:t>
                      </a:r>
                      <a:r>
                        <a:rPr kumimoji="1" lang="ja-JP" altLang="en-US" dirty="0"/>
                        <a:t>人</a:t>
                      </a:r>
                      <a:r>
                        <a:rPr kumimoji="1" lang="en-US" altLang="ja-JP" dirty="0"/>
                        <a:t>)</a:t>
                      </a:r>
                    </a:p>
                  </a:txBody>
                  <a:tcPr/>
                </a:tc>
                <a:tc>
                  <a:txBody>
                    <a:bodyPr/>
                    <a:lstStyle/>
                    <a:p>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35338186"/>
                  </a:ext>
                </a:extLst>
              </a:tr>
              <a:tr h="370840">
                <a:tc>
                  <a:txBody>
                    <a:bodyPr/>
                    <a:lstStyle/>
                    <a:p>
                      <a:r>
                        <a:rPr kumimoji="1" lang="ja-JP" altLang="en-US" dirty="0"/>
                        <a:t>佐賀クラス（</a:t>
                      </a:r>
                      <a:r>
                        <a:rPr kumimoji="1" lang="en-US" altLang="ja-JP" dirty="0"/>
                        <a:t>10</a:t>
                      </a:r>
                      <a:r>
                        <a:rPr kumimoji="1" lang="ja-JP" altLang="en-US" dirty="0"/>
                        <a:t>人）</a:t>
                      </a:r>
                    </a:p>
                  </a:txBody>
                  <a:tcPr/>
                </a:tc>
                <a:tc>
                  <a:txBody>
                    <a:bodyPr/>
                    <a:lstStyle/>
                    <a:p>
                      <a:endParaRPr kumimoji="1" lang="ja-JP" altLang="en-US"/>
                    </a:p>
                  </a:txBody>
                  <a:tcPr/>
                </a:tc>
                <a:tc>
                  <a:txBody>
                    <a:bodyPr/>
                    <a:lstStyle/>
                    <a:p>
                      <a:pPr algn="ctr"/>
                      <a:r>
                        <a:rPr kumimoji="1" lang="ja-JP" altLang="en-US" dirty="0"/>
                        <a:t>○</a:t>
                      </a:r>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3810611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8" y="1077913"/>
            <a:ext cx="8745537" cy="838200"/>
          </a:xfrm>
          <a:prstGeom prst="rect">
            <a:avLst/>
          </a:prstGeom>
        </p:spPr>
        <p:txBody>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eaLnBrk="1" hangingPunct="1">
              <a:defRPr/>
            </a:pPr>
            <a:r>
              <a:rPr lang="ja-JP" altLang="ja-JP" dirty="0"/>
              <a:t>ご</a:t>
            </a:r>
            <a:r>
              <a:rPr lang="ja-JP" altLang="en-US" dirty="0"/>
              <a:t>清</a:t>
            </a:r>
            <a:r>
              <a:rPr lang="ja-JP" altLang="ja-JP" dirty="0"/>
              <a:t>聴ありがとうございました</a:t>
            </a:r>
            <a:endParaRPr lang="ja-JP" altLang="ja-JP" kern="0" dirty="0"/>
          </a:p>
        </p:txBody>
      </p:sp>
      <p:pic>
        <p:nvPicPr>
          <p:cNvPr id="154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276475"/>
            <a:ext cx="27368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4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r>
              <a:rPr lang="ja-JP" altLang="en-US" sz="2600" dirty="0">
                <a:solidFill>
                  <a:srgbClr val="FF0000"/>
                </a:solidFill>
              </a:rPr>
              <a:t>代表者の多数決</a:t>
            </a:r>
            <a:r>
              <a:rPr lang="ja-JP" altLang="en-US" sz="2600" dirty="0"/>
              <a:t>で沖縄に行くことが決定。</a:t>
            </a:r>
            <a:endParaRPr lang="en-US" altLang="ja-JP" sz="2600" dirty="0"/>
          </a:p>
          <a:p>
            <a:pPr marL="0" indent="0">
              <a:buNone/>
            </a:pPr>
            <a:r>
              <a:rPr lang="ja-JP" altLang="en-US" sz="2600" dirty="0">
                <a:solidFill>
                  <a:srgbClr val="FF0000"/>
                </a:solidFill>
              </a:rPr>
              <a:t>全体の多数決だったら</a:t>
            </a:r>
            <a:r>
              <a:rPr lang="ja-JP" altLang="en-US" sz="2600" dirty="0"/>
              <a:t>北海道だったのに・・・</a:t>
            </a:r>
            <a:endParaRPr lang="en-US" altLang="ja-JP" sz="2600" dirty="0"/>
          </a:p>
          <a:p>
            <a:pPr marL="0" indent="0">
              <a:buNone/>
            </a:pPr>
            <a:r>
              <a:rPr lang="ja-JP" altLang="en-US" sz="2600" dirty="0"/>
              <a:t>⇒本当に民主主義？</a:t>
            </a:r>
            <a:endParaRPr lang="en-US" altLang="ja-JP" sz="2600" dirty="0"/>
          </a:p>
          <a:p>
            <a:pPr marL="0" indent="0">
              <a:buNone/>
            </a:pPr>
            <a:r>
              <a:rPr lang="ja-JP" altLang="en-US" sz="2600" dirty="0"/>
              <a:t>　同じことが国会でも起こりうるから問題。</a:t>
            </a:r>
          </a:p>
        </p:txBody>
      </p:sp>
      <p:sp>
        <p:nvSpPr>
          <p:cNvPr id="24579" name="タイトル 1"/>
          <p:cNvSpPr>
            <a:spLocks noGrp="1"/>
          </p:cNvSpPr>
          <p:nvPr>
            <p:ph type="title"/>
          </p:nvPr>
        </p:nvSpPr>
        <p:spPr>
          <a:xfrm>
            <a:off x="1371600" y="762000"/>
            <a:ext cx="6224588" cy="838200"/>
          </a:xfrm>
        </p:spPr>
        <p:txBody>
          <a:bodyPr/>
          <a:lstStyle/>
          <a:p>
            <a:r>
              <a:rPr lang="ja-JP" altLang="en-US" dirty="0"/>
              <a:t>一票の格差って何？</a:t>
            </a:r>
          </a:p>
        </p:txBody>
      </p:sp>
      <p:graphicFrame>
        <p:nvGraphicFramePr>
          <p:cNvPr id="4" name="表 3"/>
          <p:cNvGraphicFramePr>
            <a:graphicFrameLocks noGrp="1"/>
          </p:cNvGraphicFramePr>
          <p:nvPr/>
        </p:nvGraphicFramePr>
        <p:xfrm>
          <a:off x="1500188" y="206084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a:t>北海道</a:t>
                      </a:r>
                    </a:p>
                  </a:txBody>
                  <a:tcPr/>
                </a:tc>
                <a:tc>
                  <a:txBody>
                    <a:bodyPr/>
                    <a:lstStyle/>
                    <a:p>
                      <a:pPr algn="ctr"/>
                      <a:r>
                        <a:rPr kumimoji="1" lang="ja-JP" altLang="en-US" dirty="0"/>
                        <a:t>沖縄</a:t>
                      </a:r>
                    </a:p>
                  </a:txBody>
                  <a:tcPr/>
                </a:tc>
                <a:extLst>
                  <a:ext uri="{0D108BD9-81ED-4DB2-BD59-A6C34878D82A}">
                    <a16:rowId xmlns:a16="http://schemas.microsoft.com/office/drawing/2014/main" val="3603431719"/>
                  </a:ext>
                </a:extLst>
              </a:tr>
              <a:tr h="370840">
                <a:tc>
                  <a:txBody>
                    <a:bodyPr/>
                    <a:lstStyle/>
                    <a:p>
                      <a:r>
                        <a:rPr kumimoji="1" lang="ja-JP" altLang="en-US" dirty="0"/>
                        <a:t>宮城クラス（</a:t>
                      </a:r>
                      <a:r>
                        <a:rPr kumimoji="1" lang="en-US" altLang="ja-JP" dirty="0"/>
                        <a:t>30</a:t>
                      </a:r>
                      <a:r>
                        <a:rPr kumimoji="1" lang="ja-JP" altLang="en-US" dirty="0"/>
                        <a:t>人）</a:t>
                      </a:r>
                    </a:p>
                  </a:txBody>
                  <a:tcPr/>
                </a:tc>
                <a:tc>
                  <a:txBody>
                    <a:bodyPr/>
                    <a:lstStyle/>
                    <a:p>
                      <a:pPr algn="ctr"/>
                      <a:r>
                        <a:rPr kumimoji="1" lang="ja-JP" altLang="en-US" dirty="0"/>
                        <a:t>○</a:t>
                      </a:r>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a:t>福井クラス（</a:t>
                      </a:r>
                      <a:r>
                        <a:rPr kumimoji="1" lang="en-US" altLang="ja-JP" dirty="0"/>
                        <a:t>10</a:t>
                      </a:r>
                      <a:r>
                        <a:rPr kumimoji="1" lang="ja-JP" altLang="en-US" dirty="0"/>
                        <a:t>人</a:t>
                      </a:r>
                      <a:r>
                        <a:rPr kumimoji="1" lang="en-US" altLang="ja-JP" dirty="0"/>
                        <a:t>)</a:t>
                      </a:r>
                    </a:p>
                  </a:txBody>
                  <a:tcPr/>
                </a:tc>
                <a:tc>
                  <a:txBody>
                    <a:bodyPr/>
                    <a:lstStyle/>
                    <a:p>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35338186"/>
                  </a:ext>
                </a:extLst>
              </a:tr>
              <a:tr h="370840">
                <a:tc>
                  <a:txBody>
                    <a:bodyPr/>
                    <a:lstStyle/>
                    <a:p>
                      <a:r>
                        <a:rPr kumimoji="1" lang="ja-JP" altLang="en-US" dirty="0"/>
                        <a:t>佐賀クラス（</a:t>
                      </a:r>
                      <a:r>
                        <a:rPr kumimoji="1" lang="en-US" altLang="ja-JP" dirty="0"/>
                        <a:t>10</a:t>
                      </a:r>
                      <a:r>
                        <a:rPr kumimoji="1" lang="ja-JP" altLang="en-US" dirty="0"/>
                        <a:t>人）</a:t>
                      </a:r>
                    </a:p>
                  </a:txBody>
                  <a:tcPr/>
                </a:tc>
                <a:tc>
                  <a:txBody>
                    <a:bodyPr/>
                    <a:lstStyle/>
                    <a:p>
                      <a:endParaRPr kumimoji="1" lang="ja-JP" altLang="en-US"/>
                    </a:p>
                  </a:txBody>
                  <a:tcPr/>
                </a:tc>
                <a:tc>
                  <a:txBody>
                    <a:bodyPr/>
                    <a:lstStyle/>
                    <a:p>
                      <a:pPr algn="ctr"/>
                      <a:r>
                        <a:rPr kumimoji="1" lang="ja-JP" altLang="en-US" dirty="0"/>
                        <a:t>○</a:t>
                      </a:r>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12638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コンテンツ プレースホルダー 2"/>
          <p:cNvSpPr>
            <a:spLocks noGrp="1"/>
          </p:cNvSpPr>
          <p:nvPr>
            <p:ph idx="1"/>
          </p:nvPr>
        </p:nvSpPr>
        <p:spPr>
          <a:xfrm>
            <a:off x="1116013" y="1844675"/>
            <a:ext cx="7339012" cy="4248150"/>
          </a:xfrm>
        </p:spPr>
        <p:txBody>
          <a:bodyPr/>
          <a:lstStyle/>
          <a:p>
            <a:pPr marL="0" indent="0">
              <a:buFont typeface="Wingdings" panose="05000000000000000000" pitchFamily="2" charset="2"/>
              <a:buNone/>
            </a:pPr>
            <a:r>
              <a:rPr lang="ja-JP" altLang="en-US" sz="3600" b="1" dirty="0">
                <a:solidFill>
                  <a:srgbClr val="008000"/>
                </a:solidFill>
              </a:rPr>
              <a:t>全国</a:t>
            </a:r>
            <a:r>
              <a:rPr lang="ja-JP" altLang="en-US" b="1" dirty="0">
                <a:solidFill>
                  <a:srgbClr val="008000"/>
                </a:solidFill>
              </a:rPr>
              <a:t>（令和６年 衆議院議員選挙）</a:t>
            </a:r>
          </a:p>
          <a:p>
            <a:pPr marL="0" indent="0">
              <a:buFont typeface="Wingdings" panose="05000000000000000000" pitchFamily="2" charset="2"/>
              <a:buNone/>
            </a:pPr>
            <a:r>
              <a:rPr lang="en-US" altLang="ja-JP" sz="5400" dirty="0"/>
              <a:t>A</a:t>
            </a:r>
            <a:r>
              <a:rPr lang="ja-JP" altLang="en-US" sz="5400" dirty="0"/>
              <a:t>　５，０００万円</a:t>
            </a:r>
            <a:endParaRPr lang="en-US" altLang="ja-JP" sz="5400" dirty="0"/>
          </a:p>
          <a:p>
            <a:pPr marL="0" indent="0">
              <a:buFont typeface="Wingdings" panose="05000000000000000000" pitchFamily="2" charset="2"/>
              <a:buNone/>
            </a:pPr>
            <a:r>
              <a:rPr lang="en-US" altLang="ja-JP" sz="5400" dirty="0"/>
              <a:t>B</a:t>
            </a:r>
            <a:r>
              <a:rPr lang="ja-JP" altLang="en-US" sz="5400" dirty="0"/>
              <a:t>　　　　１５億円</a:t>
            </a:r>
            <a:endParaRPr lang="en-US" altLang="ja-JP" sz="5400" dirty="0"/>
          </a:p>
          <a:p>
            <a:pPr marL="0" indent="0">
              <a:buFont typeface="Wingdings" panose="05000000000000000000" pitchFamily="2" charset="2"/>
              <a:buNone/>
            </a:pPr>
            <a:r>
              <a:rPr lang="en-US" altLang="ja-JP" sz="5400" dirty="0"/>
              <a:t>C</a:t>
            </a:r>
            <a:r>
              <a:rPr lang="ja-JP" altLang="en-US" sz="5400" dirty="0"/>
              <a:t>　　　８００億円</a:t>
            </a:r>
          </a:p>
        </p:txBody>
      </p:sp>
      <p:sp>
        <p:nvSpPr>
          <p:cNvPr id="29699" name="タイトル 1"/>
          <p:cNvSpPr>
            <a:spLocks noGrp="1"/>
          </p:cNvSpPr>
          <p:nvPr>
            <p:ph type="title"/>
          </p:nvPr>
        </p:nvSpPr>
        <p:spPr>
          <a:xfrm>
            <a:off x="1371600" y="762000"/>
            <a:ext cx="6224588" cy="838200"/>
          </a:xfrm>
        </p:spPr>
        <p:txBody>
          <a:bodyPr/>
          <a:lstStyle/>
          <a:p>
            <a:r>
              <a:rPr lang="ja-JP" altLang="en-US"/>
              <a:t>選挙の予算どれくらい</a:t>
            </a:r>
          </a:p>
        </p:txBody>
      </p:sp>
      <p:sp>
        <p:nvSpPr>
          <p:cNvPr id="6" name="角丸四角形 1"/>
          <p:cNvSpPr>
            <a:spLocks noChangeArrowheads="1"/>
          </p:cNvSpPr>
          <p:nvPr/>
        </p:nvSpPr>
        <p:spPr bwMode="auto">
          <a:xfrm>
            <a:off x="900113" y="4652963"/>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716485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1747"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23556" name="角丸四角形 5"/>
          <p:cNvSpPr>
            <a:spLocks noChangeArrowheads="1"/>
          </p:cNvSpPr>
          <p:nvPr/>
        </p:nvSpPr>
        <p:spPr bwMode="auto">
          <a:xfrm>
            <a:off x="3419475" y="3463925"/>
            <a:ext cx="4537075" cy="2065338"/>
          </a:xfrm>
          <a:prstGeom prst="roundRect">
            <a:avLst>
              <a:gd name="adj" fmla="val 0"/>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rPr>
              <a:t>消費税</a:t>
            </a:r>
            <a:endParaRPr lang="en-US" altLang="ja-JP"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endParaRPr>
          </a:p>
          <a:p>
            <a:pPr algn="ctr" eaLnBrk="1" hangingPunct="1">
              <a:buClr>
                <a:schemeClr val="bg1"/>
              </a:buClr>
              <a:buSzPct val="100000"/>
              <a:buFont typeface="Wingdings" panose="05000000000000000000" pitchFamily="2" charset="2"/>
              <a:buNone/>
            </a:pPr>
            <a:r>
              <a:rPr lang="en-US" altLang="ja-JP" sz="44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10%</a:t>
            </a:r>
          </a:p>
        </p:txBody>
      </p:sp>
      <p:sp>
        <p:nvSpPr>
          <p:cNvPr id="31749" name="テキスト プレースホルダー 1"/>
          <p:cNvSpPr>
            <a:spLocks noChangeArrowheads="1"/>
          </p:cNvSpPr>
          <p:nvPr/>
        </p:nvSpPr>
        <p:spPr bwMode="auto">
          <a:xfrm>
            <a:off x="630238" y="2811463"/>
            <a:ext cx="48196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sym typeface="HG丸ｺﾞｼｯｸM-PRO" panose="020F0600000000000000" pitchFamily="50" charset="-128"/>
              </a:rPr>
              <a:t>皆さんも買い物をすれば</a:t>
            </a:r>
          </a:p>
        </p:txBody>
      </p:sp>
      <p:pic>
        <p:nvPicPr>
          <p:cNvPr id="31750" name="Picture 32" descr="\\172.20.33.16\市町村課共通\70選挙\選挙啓発\■H29冊子作り（高校生版）\AC\IMG_06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24130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5"/>
          <p:cNvSpPr>
            <a:spLocks noChangeArrowheads="1"/>
          </p:cNvSpPr>
          <p:nvPr/>
        </p:nvSpPr>
        <p:spPr bwMode="auto">
          <a:xfrm>
            <a:off x="3589338" y="3136900"/>
            <a:ext cx="2536825" cy="1289050"/>
          </a:xfrm>
          <a:prstGeom prst="roundRect">
            <a:avLst>
              <a:gd name="adj" fmla="val 0"/>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337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3796"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dirty="0">
                <a:solidFill>
                  <a:schemeClr val="bg2"/>
                </a:solidFill>
              </a:rPr>
              <a:t>私たちはどれくらい</a:t>
            </a:r>
            <a:r>
              <a:rPr lang="ja-JP" altLang="en-US" sz="3600" b="1" dirty="0">
                <a:solidFill>
                  <a:srgbClr val="FF0000"/>
                </a:solidFill>
              </a:rPr>
              <a:t>税金</a:t>
            </a:r>
            <a:r>
              <a:rPr lang="ja-JP" altLang="en-US" sz="2800" dirty="0">
                <a:solidFill>
                  <a:schemeClr val="bg2"/>
                </a:solidFill>
              </a:rPr>
              <a:t>を支払っている</a:t>
            </a:r>
          </a:p>
        </p:txBody>
      </p:sp>
      <p:sp>
        <p:nvSpPr>
          <p:cNvPr id="33797" name="テキスト プレースホルダー 1"/>
          <p:cNvSpPr>
            <a:spLocks noChangeArrowheads="1"/>
          </p:cNvSpPr>
          <p:nvPr/>
        </p:nvSpPr>
        <p:spPr bwMode="auto">
          <a:xfrm>
            <a:off x="895350" y="2640013"/>
            <a:ext cx="2879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皆さんも就職すれば</a:t>
            </a:r>
          </a:p>
        </p:txBody>
      </p:sp>
      <p:sp>
        <p:nvSpPr>
          <p:cNvPr id="33798" name="角丸四角形 5"/>
          <p:cNvSpPr>
            <a:spLocks noChangeArrowheads="1"/>
          </p:cNvSpPr>
          <p:nvPr/>
        </p:nvSpPr>
        <p:spPr bwMode="auto">
          <a:xfrm>
            <a:off x="3544888" y="3136900"/>
            <a:ext cx="2536825" cy="12890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所得税</a:t>
            </a:r>
          </a:p>
          <a:p>
            <a:pPr eaLnBrk="1" hangingPunct="1">
              <a:buClr>
                <a:schemeClr val="bg1"/>
              </a:buClr>
              <a:buSzPct val="100000"/>
              <a:buFont typeface="Wingdings" panose="05000000000000000000" pitchFamily="2" charset="2"/>
              <a:buNone/>
            </a:pPr>
            <a:r>
              <a:rPr lang="ja-JP" altLang="en-US" sz="2800" b="1" dirty="0">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住民税</a:t>
            </a:r>
          </a:p>
          <a:p>
            <a:pPr eaLnBrk="1" hangingPunct="1">
              <a:buClr>
                <a:schemeClr val="bg1"/>
              </a:buClr>
              <a:buSzPct val="100000"/>
              <a:buFont typeface="Wingdings" panose="05000000000000000000" pitchFamily="2" charset="2"/>
              <a:buNone/>
            </a:pPr>
            <a:r>
              <a:rPr lang="ja-JP" altLang="en-US" sz="1600" dirty="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健康保険・年金など</a:t>
            </a:r>
          </a:p>
        </p:txBody>
      </p:sp>
      <p:pic>
        <p:nvPicPr>
          <p:cNvPr id="33799" name="Picture 34" descr="IMG_0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003550"/>
            <a:ext cx="15208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テキスト プレースホルダー 1"/>
          <p:cNvSpPr>
            <a:spLocks noChangeArrowheads="1"/>
          </p:cNvSpPr>
          <p:nvPr/>
        </p:nvSpPr>
        <p:spPr bwMode="auto">
          <a:xfrm>
            <a:off x="1052116" y="4356101"/>
            <a:ext cx="3709194" cy="407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smtClean="0">
                <a:sym typeface="HG丸ｺﾞｼｯｸM-PRO" panose="020F0600000000000000" pitchFamily="50" charset="-128"/>
              </a:rPr>
              <a:t>高卒</a:t>
            </a:r>
            <a:r>
              <a:rPr lang="ja-JP" altLang="en-US" sz="2000" dirty="0">
                <a:sym typeface="HG丸ｺﾞｼｯｸM-PRO" panose="020F0600000000000000" pitchFamily="50" charset="-128"/>
              </a:rPr>
              <a:t>の初任給（月給）</a:t>
            </a:r>
          </a:p>
        </p:txBody>
      </p:sp>
      <p:sp>
        <p:nvSpPr>
          <p:cNvPr id="33801" name="Oval 37"/>
          <p:cNvSpPr>
            <a:spLocks noChangeArrowheads="1"/>
          </p:cNvSpPr>
          <p:nvPr/>
        </p:nvSpPr>
        <p:spPr bwMode="auto">
          <a:xfrm>
            <a:off x="1593850" y="4803775"/>
            <a:ext cx="1165225" cy="855663"/>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en-US" altLang="ja-JP" sz="4000" dirty="0" smtClean="0">
                <a:solidFill>
                  <a:schemeClr val="bg1"/>
                </a:solidFill>
                <a:latin typeface="メイリオ" panose="020B0604030504040204" pitchFamily="50" charset="-128"/>
                <a:ea typeface="メイリオ" panose="020B0604030504040204" pitchFamily="50" charset="-128"/>
              </a:rPr>
              <a:t>20</a:t>
            </a:r>
            <a:endParaRPr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2" name="Oval 38"/>
          <p:cNvSpPr>
            <a:spLocks noChangeArrowheads="1"/>
          </p:cNvSpPr>
          <p:nvPr/>
        </p:nvSpPr>
        <p:spPr bwMode="auto">
          <a:xfrm>
            <a:off x="3789363" y="4829175"/>
            <a:ext cx="1214437" cy="935038"/>
          </a:xfrm>
          <a:prstGeom prst="ellipse">
            <a:avLst/>
          </a:prstGeom>
          <a:solidFill>
            <a:srgbClr val="99CC00"/>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b="1" dirty="0">
                <a:solidFill>
                  <a:schemeClr val="bg1"/>
                </a:solidFill>
                <a:latin typeface="メイリオ" panose="020B0604030504040204" pitchFamily="50" charset="-128"/>
                <a:ea typeface="メイリオ" panose="020B0604030504040204" pitchFamily="50" charset="-128"/>
              </a:rPr>
              <a:t>4</a:t>
            </a:r>
          </a:p>
        </p:txBody>
      </p:sp>
      <p:sp>
        <p:nvSpPr>
          <p:cNvPr id="24586" name="Oval 39"/>
          <p:cNvSpPr>
            <a:spLocks noChangeArrowheads="1"/>
          </p:cNvSpPr>
          <p:nvPr/>
        </p:nvSpPr>
        <p:spPr bwMode="auto">
          <a:xfrm>
            <a:off x="5945188" y="4425950"/>
            <a:ext cx="1579562" cy="1393825"/>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5400" b="1" dirty="0" smtClean="0">
                <a:solidFill>
                  <a:srgbClr val="FF0000"/>
                </a:solidFill>
                <a:latin typeface="メイリオ" panose="020B0604030504040204" pitchFamily="50" charset="-128"/>
                <a:ea typeface="メイリオ" panose="020B0604030504040204" pitchFamily="50" charset="-128"/>
              </a:rPr>
              <a:t>1</a:t>
            </a:r>
            <a:r>
              <a:rPr lang="en-US" altLang="ja-JP" sz="5400" b="1" dirty="0">
                <a:solidFill>
                  <a:srgbClr val="FF0000"/>
                </a:solidFill>
                <a:latin typeface="メイリオ" panose="020B0604030504040204" pitchFamily="50" charset="-128"/>
                <a:ea typeface="メイリオ" panose="020B0604030504040204" pitchFamily="50" charset="-128"/>
              </a:rPr>
              <a:t>6</a:t>
            </a:r>
            <a:endParaRPr lang="ja-JP" altLang="en-US" sz="5400" b="1" dirty="0">
              <a:solidFill>
                <a:srgbClr val="FF0000"/>
              </a:solidFill>
              <a:latin typeface="メイリオ" panose="020B0604030504040204" pitchFamily="50" charset="-128"/>
              <a:ea typeface="メイリオ" panose="020B0604030504040204" pitchFamily="50" charset="-128"/>
            </a:endParaRPr>
          </a:p>
        </p:txBody>
      </p:sp>
      <p:sp>
        <p:nvSpPr>
          <p:cNvPr id="33804" name="Text Box 40"/>
          <p:cNvSpPr txBox="1">
            <a:spLocks noChangeArrowheads="1"/>
          </p:cNvSpPr>
          <p:nvPr/>
        </p:nvSpPr>
        <p:spPr bwMode="auto">
          <a:xfrm>
            <a:off x="2967038" y="4570413"/>
            <a:ext cx="808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8000">
                <a:latin typeface="メイリオ" panose="020B0604030504040204" pitchFamily="50" charset="-128"/>
                <a:ea typeface="メイリオ" panose="020B0604030504040204" pitchFamily="50" charset="-128"/>
              </a:rPr>
              <a:t>-</a:t>
            </a:r>
          </a:p>
        </p:txBody>
      </p:sp>
      <p:sp>
        <p:nvSpPr>
          <p:cNvPr id="33805" name="Text Box 41"/>
          <p:cNvSpPr txBox="1">
            <a:spLocks noChangeArrowheads="1"/>
          </p:cNvSpPr>
          <p:nvPr/>
        </p:nvSpPr>
        <p:spPr bwMode="auto">
          <a:xfrm>
            <a:off x="5035550" y="4737100"/>
            <a:ext cx="708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a:latin typeface="Arial" panose="020B0604020202020204" pitchFamily="34" charset="0"/>
                <a:ea typeface="メイリオ" panose="020B0604030504040204" pitchFamily="50" charset="-128"/>
              </a:rPr>
              <a:t>＝</a:t>
            </a:r>
          </a:p>
        </p:txBody>
      </p:sp>
      <p:sp>
        <p:nvSpPr>
          <p:cNvPr id="33806" name="テキスト プレースホルダー 1"/>
          <p:cNvSpPr>
            <a:spLocks noChangeArrowheads="1"/>
          </p:cNvSpPr>
          <p:nvPr/>
        </p:nvSpPr>
        <p:spPr bwMode="auto">
          <a:xfrm>
            <a:off x="2230438"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p>
        </p:txBody>
      </p:sp>
      <p:sp>
        <p:nvSpPr>
          <p:cNvPr id="33807" name="テキスト プレースホルダー 1"/>
          <p:cNvSpPr>
            <a:spLocks noChangeArrowheads="1"/>
          </p:cNvSpPr>
          <p:nvPr/>
        </p:nvSpPr>
        <p:spPr bwMode="auto">
          <a:xfrm>
            <a:off x="4670425"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3808" name="テキスト プレースホルダー 1"/>
          <p:cNvSpPr>
            <a:spLocks noChangeArrowheads="1"/>
          </p:cNvSpPr>
          <p:nvPr/>
        </p:nvSpPr>
        <p:spPr bwMode="auto">
          <a:xfrm>
            <a:off x="7164388" y="5607050"/>
            <a:ext cx="8509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 name="二等辺三角形 1"/>
          <p:cNvSpPr>
            <a:spLocks noChangeArrowheads="1"/>
          </p:cNvSpPr>
          <p:nvPr/>
        </p:nvSpPr>
        <p:spPr bwMode="auto">
          <a:xfrm rot="10800000">
            <a:off x="3749675" y="4425950"/>
            <a:ext cx="1268413" cy="336550"/>
          </a:xfrm>
          <a:prstGeom prst="triangle">
            <a:avLst>
              <a:gd name="adj"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4586"/>
                                        </p:tgtEl>
                                        <p:attrNameLst>
                                          <p:attrName>style.visibility</p:attrName>
                                        </p:attrNameLst>
                                      </p:cBhvr>
                                      <p:to>
                                        <p:strVal val="visible"/>
                                      </p:to>
                                    </p:set>
                                    <p:animEffect transition="in" filter="randombar(horizontal)">
                                      <p:cBhvr>
                                        <p:cTn id="18"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24586"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1"/>
</p:tagLst>
</file>

<file path=ppt/tags/tag10.xml><?xml version="1.0" encoding="utf-8"?>
<p:tagLst xmlns:a="http://schemas.openxmlformats.org/drawingml/2006/main" xmlns:r="http://schemas.openxmlformats.org/officeDocument/2006/relationships" xmlns:p="http://schemas.openxmlformats.org/presentationml/2006/main">
  <p:tag name="TIMING" val="|71.2"/>
</p:tagLst>
</file>

<file path=ppt/tags/tag11.xml><?xml version="1.0" encoding="utf-8"?>
<p:tagLst xmlns:a="http://schemas.openxmlformats.org/drawingml/2006/main" xmlns:r="http://schemas.openxmlformats.org/officeDocument/2006/relationships" xmlns:p="http://schemas.openxmlformats.org/presentationml/2006/main">
  <p:tag name="TIMING" val="|12.6|35.3|22.3"/>
</p:tagLst>
</file>

<file path=ppt/tags/tag12.xml><?xml version="1.0" encoding="utf-8"?>
<p:tagLst xmlns:a="http://schemas.openxmlformats.org/drawingml/2006/main" xmlns:r="http://schemas.openxmlformats.org/officeDocument/2006/relationships" xmlns:p="http://schemas.openxmlformats.org/presentationml/2006/main">
  <p:tag name="TIMING" val="|8|13.2|18.7|15.5|7.6"/>
</p:tagLst>
</file>

<file path=ppt/tags/tag13.xml><?xml version="1.0" encoding="utf-8"?>
<p:tagLst xmlns:a="http://schemas.openxmlformats.org/drawingml/2006/main" xmlns:r="http://schemas.openxmlformats.org/officeDocument/2006/relationships" xmlns:p="http://schemas.openxmlformats.org/presentationml/2006/main">
  <p:tag name="TIMING" val="|6.9|9.3|11"/>
</p:tagLst>
</file>

<file path=ppt/tags/tag14.xml><?xml version="1.0" encoding="utf-8"?>
<p:tagLst xmlns:a="http://schemas.openxmlformats.org/drawingml/2006/main" xmlns:r="http://schemas.openxmlformats.org/officeDocument/2006/relationships" xmlns:p="http://schemas.openxmlformats.org/presentationml/2006/main">
  <p:tag name="TIMING" val="|3.1|6.9|35.1|11"/>
</p:tagLst>
</file>

<file path=ppt/tags/tag15.xml><?xml version="1.0" encoding="utf-8"?>
<p:tagLst xmlns:a="http://schemas.openxmlformats.org/drawingml/2006/main" xmlns:r="http://schemas.openxmlformats.org/officeDocument/2006/relationships" xmlns:p="http://schemas.openxmlformats.org/presentationml/2006/main">
  <p:tag name="TIMING" val="|3.1|6.9|35.1|11"/>
</p:tagLst>
</file>

<file path=ppt/tags/tag16.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5|0.1"/>
</p:tagLst>
</file>

<file path=ppt/tags/tag3.xml><?xml version="1.0" encoding="utf-8"?>
<p:tagLst xmlns:a="http://schemas.openxmlformats.org/drawingml/2006/main" xmlns:r="http://schemas.openxmlformats.org/officeDocument/2006/relationships" xmlns:p="http://schemas.openxmlformats.org/presentationml/2006/main">
  <p:tag name="TIMING" val="|1.5|0.1"/>
</p:tagLst>
</file>

<file path=ppt/tags/tag4.xml><?xml version="1.0" encoding="utf-8"?>
<p:tagLst xmlns:a="http://schemas.openxmlformats.org/drawingml/2006/main" xmlns:r="http://schemas.openxmlformats.org/officeDocument/2006/relationships" xmlns:p="http://schemas.openxmlformats.org/presentationml/2006/main">
  <p:tag name="TIMING" val="|1.5|0.1"/>
</p:tagLst>
</file>

<file path=ppt/tags/tag5.xml><?xml version="1.0" encoding="utf-8"?>
<p:tagLst xmlns:a="http://schemas.openxmlformats.org/drawingml/2006/main" xmlns:r="http://schemas.openxmlformats.org/officeDocument/2006/relationships" xmlns:p="http://schemas.openxmlformats.org/presentationml/2006/main">
  <p:tag name="TIMING" val="|1.5|0.1"/>
</p:tagLst>
</file>

<file path=ppt/tags/tag6.xml><?xml version="1.0" encoding="utf-8"?>
<p:tagLst xmlns:a="http://schemas.openxmlformats.org/drawingml/2006/main" xmlns:r="http://schemas.openxmlformats.org/officeDocument/2006/relationships" xmlns:p="http://schemas.openxmlformats.org/presentationml/2006/main">
  <p:tag name="TIMING" val="|1.5|0.1"/>
</p:tagLst>
</file>

<file path=ppt/tags/tag7.xml><?xml version="1.0" encoding="utf-8"?>
<p:tagLst xmlns:a="http://schemas.openxmlformats.org/drawingml/2006/main" xmlns:r="http://schemas.openxmlformats.org/officeDocument/2006/relationships" xmlns:p="http://schemas.openxmlformats.org/presentationml/2006/main">
  <p:tag name="TIMING" val="|1.5|0.1"/>
</p:tagLst>
</file>

<file path=ppt/tags/tag8.xml><?xml version="1.0" encoding="utf-8"?>
<p:tagLst xmlns:a="http://schemas.openxmlformats.org/drawingml/2006/main" xmlns:r="http://schemas.openxmlformats.org/officeDocument/2006/relationships" xmlns:p="http://schemas.openxmlformats.org/presentationml/2006/main">
  <p:tag name="TIMING" val="|0.2|0.8|0.6|0.4|0.9"/>
</p:tagLst>
</file>

<file path=ppt/tags/tag9.xml><?xml version="1.0" encoding="utf-8"?>
<p:tagLst xmlns:a="http://schemas.openxmlformats.org/drawingml/2006/main" xmlns:r="http://schemas.openxmlformats.org/officeDocument/2006/relationships" xmlns:p="http://schemas.openxmlformats.org/presentationml/2006/main">
  <p:tag name="TIMING" val="|1.5|0.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8323</Words>
  <Application>Microsoft Office PowerPoint</Application>
  <PresentationFormat>画面に合わせる (4:3)</PresentationFormat>
  <Paragraphs>665</Paragraphs>
  <Slides>50</Slides>
  <Notes>50</Notes>
  <HiddenSlides>0</HiddenSlides>
  <MMClips>0</MMClips>
  <ScaleCrop>false</ScaleCrop>
  <HeadingPairs>
    <vt:vector size="8" baseType="variant">
      <vt:variant>
        <vt:lpstr>使用されているフォント</vt:lpstr>
      </vt:variant>
      <vt:variant>
        <vt:i4>17</vt:i4>
      </vt:variant>
      <vt:variant>
        <vt:lpstr>テーマ</vt:lpstr>
      </vt:variant>
      <vt:variant>
        <vt:i4>5</vt:i4>
      </vt:variant>
      <vt:variant>
        <vt:lpstr>埋め込まれた OLE サーバー</vt:lpstr>
      </vt:variant>
      <vt:variant>
        <vt:i4>1</vt:i4>
      </vt:variant>
      <vt:variant>
        <vt:lpstr>スライド タイトル</vt:lpstr>
      </vt:variant>
      <vt:variant>
        <vt:i4>50</vt:i4>
      </vt:variant>
    </vt:vector>
  </HeadingPairs>
  <TitlesOfParts>
    <vt:vector size="73" baseType="lpstr">
      <vt:lpstr>ＤＦ特太ゴシック体</vt:lpstr>
      <vt:lpstr>ＤＦ平成ゴシック体W5</vt:lpstr>
      <vt:lpstr>ＤＨＰ特太ゴシック体</vt:lpstr>
      <vt:lpstr>HGP創英角ｺﾞｼｯｸUB</vt:lpstr>
      <vt:lpstr>HG丸ｺﾞｼｯｸM-PRO</vt:lpstr>
      <vt:lpstr>HG創英角ｺﾞｼｯｸUB</vt:lpstr>
      <vt:lpstr>Meiryo UI</vt:lpstr>
      <vt:lpstr>ＭＳ Ｐゴシック</vt:lpstr>
      <vt:lpstr>ＭＳ ゴシック</vt:lpstr>
      <vt:lpstr>メイリオ</vt:lpstr>
      <vt:lpstr>Arial</vt:lpstr>
      <vt:lpstr>Arial Rounded MT Bold</vt:lpstr>
      <vt:lpstr>Calibri</vt:lpstr>
      <vt:lpstr>Monotype Corsiva</vt:lpstr>
      <vt:lpstr>Tahoma</vt:lpstr>
      <vt:lpstr>Times New Roman</vt:lpstr>
      <vt:lpstr>Wingdings</vt:lpstr>
      <vt:lpstr>Blends</vt:lpstr>
      <vt:lpstr>1_Blends</vt:lpstr>
      <vt:lpstr>2_Blends</vt:lpstr>
      <vt:lpstr>1_テーマ1</vt:lpstr>
      <vt:lpstr>3_Blends</vt:lpstr>
      <vt:lpstr>ワークシート</vt:lpstr>
      <vt:lpstr>PowerPoint プレゼンテーション</vt:lpstr>
      <vt:lpstr>衆議院議員総選挙（宮城県）</vt:lpstr>
      <vt:lpstr>参議院議員通常選挙（宮城県）</vt:lpstr>
      <vt:lpstr>一票の格差って何？</vt:lpstr>
      <vt:lpstr>一票の格差って何？</vt:lpstr>
      <vt:lpstr>一票の格差って何？</vt:lpstr>
      <vt:lpstr>選挙の予算どれくらい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投票に行くには</vt:lpstr>
      <vt:lpstr>投票に行くには</vt:lpstr>
      <vt:lpstr>投票方法</vt:lpstr>
      <vt:lpstr>投票用紙</vt:lpstr>
      <vt:lpstr>無効投票の例</vt:lpstr>
      <vt:lpstr>模擬投票</vt:lpstr>
      <vt:lpstr>候補者①</vt:lpstr>
      <vt:lpstr>候補者②</vt:lpstr>
      <vt:lpstr>候補者③</vt:lpstr>
      <vt:lpstr>候補者④</vt:lpstr>
      <vt:lpstr>PowerPoint プレゼンテーション</vt:lpstr>
      <vt:lpstr>選挙クイズ①</vt:lpstr>
      <vt:lpstr>選挙クイズ①</vt:lpstr>
      <vt:lpstr>熊本市議会議員選挙</vt:lpstr>
      <vt:lpstr>PowerPoint プレゼンテーション</vt:lpstr>
      <vt:lpstr>PowerPoint プレゼンテーション</vt:lpstr>
      <vt:lpstr>選挙運動とは</vt:lpstr>
      <vt:lpstr>PowerPoint プレゼンテーション</vt:lpstr>
      <vt:lpstr>選挙運動の期間</vt:lpstr>
      <vt:lpstr>PowerPoint プレゼンテーション</vt:lpstr>
      <vt:lpstr>PowerPoint プレゼンテーション</vt:lpstr>
      <vt:lpstr>投票の制度</vt:lpstr>
      <vt:lpstr>投票の制度</vt:lpstr>
      <vt:lpstr>投票の制度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今後の身近な選挙の日程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2023-05-12T04:26:22Z</dcterms:created>
  <dcterms:modified xsi:type="dcterms:W3CDTF">2025-04-28T02:09:39Z</dcterms:modified>
</cp:coreProperties>
</file>